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8"/>
  </p:notesMasterIdLst>
  <p:handoutMasterIdLst>
    <p:handoutMasterId r:id="rId19"/>
  </p:handoutMasterIdLst>
  <p:sldIdLst>
    <p:sldId id="537" r:id="rId5"/>
    <p:sldId id="571" r:id="rId6"/>
    <p:sldId id="573" r:id="rId7"/>
    <p:sldId id="592" r:id="rId8"/>
    <p:sldId id="588" r:id="rId9"/>
    <p:sldId id="576" r:id="rId10"/>
    <p:sldId id="577" r:id="rId11"/>
    <p:sldId id="585" r:id="rId12"/>
    <p:sldId id="579" r:id="rId13"/>
    <p:sldId id="589" r:id="rId14"/>
    <p:sldId id="257" r:id="rId15"/>
    <p:sldId id="593" r:id="rId16"/>
    <p:sldId id="584" r:id="rId17"/>
  </p:sldIdLst>
  <p:sldSz cx="9144000" cy="6858000" type="screen4x3"/>
  <p:notesSz cx="6797675" cy="9928225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443269-CD66-4D43-BC5D-B90F104E28E7}">
          <p14:sldIdLst>
            <p14:sldId id="537"/>
          </p14:sldIdLst>
        </p14:section>
        <p14:section name="Введение" id="{BA73E113-11E6-4300-8087-2D58486E7276}">
          <p14:sldIdLst>
            <p14:sldId id="571"/>
            <p14:sldId id="573"/>
            <p14:sldId id="592"/>
            <p14:sldId id="588"/>
            <p14:sldId id="576"/>
            <p14:sldId id="577"/>
            <p14:sldId id="585"/>
            <p14:sldId id="579"/>
            <p14:sldId id="589"/>
            <p14:sldId id="257"/>
            <p14:sldId id="593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3" pos="3016" userDrawn="1">
          <p15:clr>
            <a:srgbClr val="A4A3A4"/>
          </p15:clr>
        </p15:guide>
        <p15:guide id="4" pos="431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orient="horz" pos="614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2" orient="horz" pos="3521" userDrawn="1">
          <p15:clr>
            <a:srgbClr val="A4A3A4"/>
          </p15:clr>
        </p15:guide>
        <p15:guide id="13" orient="horz" pos="1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аева Александра Матвеевна" initials="МАМ" lastIdx="3" clrIdx="0"/>
  <p:cmAuthor id="2" name="Хмеленко Татьяна Николаевна" initials="ХТН" lastIdx="2" clrIdx="1">
    <p:extLst>
      <p:ext uri="{19B8F6BF-5375-455C-9EA6-DF929625EA0E}">
        <p15:presenceInfo xmlns:p15="http://schemas.microsoft.com/office/powerpoint/2012/main" userId="Хмеленко Татьяна Никола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52B1E"/>
    <a:srgbClr val="0C5B9D"/>
    <a:srgbClr val="0039A6"/>
    <a:srgbClr val="FFFFFF"/>
    <a:srgbClr val="4F8159"/>
    <a:srgbClr val="F2F2F2"/>
    <a:srgbClr val="EDF2F9"/>
    <a:srgbClr val="E9EFF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5" autoAdjust="0"/>
    <p:restoredTop sz="94026" autoAdjust="0"/>
  </p:normalViewPr>
  <p:slideViewPr>
    <p:cSldViewPr>
      <p:cViewPr varScale="1">
        <p:scale>
          <a:sx n="105" d="100"/>
          <a:sy n="105" d="100"/>
        </p:scale>
        <p:origin x="1338" y="96"/>
      </p:cViewPr>
      <p:guideLst>
        <p:guide pos="3016"/>
        <p:guide pos="431"/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\Analytic\Investor%20Relations\IR%20&#1056;&#1086;&#1089;&#1089;&#1077;&#1090;&#1080;%20&#1057;&#1077;&#1074;&#1077;&#1088;&#1086;-&#1047;&#1072;&#1087;&#1072;&#1076;%202024\&#1052;&#1057;&#1060;&#1054;_6&#1052;_2024\6&#1084;2024_&#1088;&#1072;&#1089;&#1095;&#1077;&#1090;&#1099;_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\Analytic\Investor%20Relations\IR%20&#1056;&#1086;&#1089;&#1089;&#1077;&#1090;&#1080;%20&#1057;&#1077;&#1074;&#1077;&#1088;&#1086;-&#1047;&#1072;&#1087;&#1072;&#1076;%202024\&#1052;&#1057;&#1060;&#1054;_6&#1052;_2024\6&#1084;2024_&#1088;&#1072;&#1089;&#1095;&#1077;&#1090;&#1099;_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101343296070998E-2"/>
          <c:y val="8.9003320423983137E-2"/>
          <c:w val="0.92977302157984054"/>
          <c:h val="0.6929230342221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ээ, млн кВт*ч</c:v>
                </c:pt>
              </c:strCache>
            </c:strRef>
          </c:tx>
          <c:spPr>
            <a:solidFill>
              <a:srgbClr val="0C5B9D"/>
            </a:soli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05-4845-B0B1-2321D9EDBC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05-4845-B0B1-2321D9EDBCF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470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05-4845-B0B1-2321D9EDBC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484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05-4845-B0B1-2321D9EDB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165</c:v>
                </c:pt>
                <c:pt idx="1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05-4845-B0B1-2321D9EDBC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4005-4845-B0B1-2321D9EDB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414992"/>
        <c:axId val="150415384"/>
      </c:barChart>
      <c:catAx>
        <c:axId val="15041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1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ru-RU"/>
          </a:p>
        </c:txPr>
        <c:crossAx val="150415384"/>
        <c:crosses val="autoZero"/>
        <c:auto val="1"/>
        <c:lblAlgn val="ctr"/>
        <c:lblOffset val="100"/>
        <c:noMultiLvlLbl val="0"/>
      </c:catAx>
      <c:valAx>
        <c:axId val="150415384"/>
        <c:scaling>
          <c:orientation val="minMax"/>
          <c:max val="3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50414992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Расходы на вознаграждения работников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392-4017-A77A-32644C2B97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392-4017-A77A-32644C2B97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92-4017-A77A-32644C2B970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392-4017-A77A-32644C2B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сл11!$B$33:$C$33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сл11!$B$41:$C$41</c:f>
              <c:numCache>
                <c:formatCode>#,##0</c:formatCode>
                <c:ptCount val="2"/>
                <c:pt idx="0">
                  <c:v>17006</c:v>
                </c:pt>
                <c:pt idx="1">
                  <c:v>19232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2-4017-A77A-32644C2B97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2023</c:v>
                      </c:pt>
                      <c:pt idx="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0392-4017-A77A-32644C2B970E}"/>
                  </c:ext>
                </c:extLst>
              </c15:ser>
            </c15:filteredBarSeries>
          </c:ext>
        </c:extLst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45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Прочие операционные расходы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F-46C2-9F87-CCCC567BEEF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3EF-46C2-9F87-CCCC567BEE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сл11!$B$33:$C$33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сл11!$B$41:$C$41</c:f>
              <c:numCache>
                <c:formatCode>#,##0</c:formatCode>
                <c:ptCount val="2"/>
                <c:pt idx="0">
                  <c:v>2682</c:v>
                </c:pt>
                <c:pt idx="1">
                  <c:v>6383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EF-46C2-9F87-CCCC567BEE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2023</c:v>
                      </c:pt>
                      <c:pt idx="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3EF-46C2-9F87-CCCC567BEEF5}"/>
                  </c:ext>
                </c:extLst>
              </c15:ser>
            </c15:filteredBarSeries>
          </c:ext>
        </c:extLst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6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5EC7-4D94-9AF2-53B7A28228CB}"/>
              </c:ext>
            </c:extLst>
          </c:dPt>
          <c:dLbls>
            <c:dLbl>
              <c:idx val="0"/>
              <c:layout>
                <c:manualLayout>
                  <c:x val="5.7812085790298956E-3"/>
                  <c:y val="0.14329607872318434"/>
                </c:manualLayout>
              </c:layout>
              <c:tx>
                <c:rich>
                  <a:bodyPr/>
                  <a:lstStyle/>
                  <a:p>
                    <a:fld id="{AE208E35-4E20-4F40-B948-A07EAA161936}" type="VALUE">
                      <a:rPr lang="en-US" sz="1200" b="1" i="0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C7-4D94-9AF2-53B7A28228CB}"/>
                </c:ext>
              </c:extLst>
            </c:dLbl>
            <c:dLbl>
              <c:idx val="1"/>
              <c:layout>
                <c:manualLayout>
                  <c:x val="0"/>
                  <c:y val="0.4101478247033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C7-4D94-9AF2-53B7A2822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Лист2!$A$32:$A$33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Лист2!$B$32:$B$33</c:f>
              <c:numCache>
                <c:formatCode>#,##0</c:formatCode>
                <c:ptCount val="2"/>
                <c:pt idx="0" formatCode="General">
                  <c:v>-551</c:v>
                </c:pt>
                <c:pt idx="1">
                  <c:v>1787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C7-4D94-9AF2-53B7A2822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318831"/>
        <c:axId val="723294879"/>
      </c:barChart>
      <c:catAx>
        <c:axId val="819318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294879"/>
        <c:crosses val="autoZero"/>
        <c:auto val="1"/>
        <c:lblAlgn val="ctr"/>
        <c:lblOffset val="100"/>
        <c:noMultiLvlLbl val="0"/>
      </c:catAx>
      <c:valAx>
        <c:axId val="7232948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93188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335354189021554E-4"/>
          <c:y val="5.5397648558754294E-2"/>
          <c:w val="0.96504392404847905"/>
          <c:h val="0.84601476209257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сл12!$B$25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C5B9D"/>
            </a:soli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AA-4E27-8A4B-B19266FD3741}"/>
              </c:ext>
            </c:extLst>
          </c:dPt>
          <c:dPt>
            <c:idx val="1"/>
            <c:invertIfNegative val="0"/>
            <c:bubble3D val="0"/>
            <c:spPr>
              <a:solidFill>
                <a:srgbClr val="D52B1E"/>
              </a:soli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1AA-4E27-8A4B-B19266FD3741}"/>
              </c:ext>
            </c:extLst>
          </c:dPt>
          <c:dPt>
            <c:idx val="2"/>
            <c:invertIfNegative val="0"/>
            <c:bubble3D val="0"/>
            <c:spPr>
              <a:solidFill>
                <a:srgbClr val="D52B1E"/>
              </a:soli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1AA-4E27-8A4B-B19266FD37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1AA-4E27-8A4B-B19266FD37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1AA-4E27-8A4B-B19266FD37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AA-4E27-8A4B-B19266FD3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сл12!$A$26:$A$30</c:f>
              <c:strCache>
                <c:ptCount val="5"/>
                <c:pt idx="0">
                  <c:v>Операционная прибыль</c:v>
                </c:pt>
                <c:pt idx="1">
                  <c:v>Чистые финансовые расходы</c:v>
                </c:pt>
                <c:pt idx="2">
                  <c:v>Налог на прибыль</c:v>
                </c:pt>
                <c:pt idx="3">
                  <c:v>Чистая прибыль от прекращенной деятельности и выбытия дочернего предприятия</c:v>
                </c:pt>
                <c:pt idx="4">
                  <c:v>Прибыль за 2024</c:v>
                </c:pt>
              </c:strCache>
            </c:strRef>
          </c:cat>
          <c:val>
            <c:numRef>
              <c:f>сл12!$B$26:$B$30</c:f>
              <c:numCache>
                <c:formatCode>_-* #\ ##0\ _₽_-;\-* #\ ##0\ _₽_-;_-* "-"??\ _₽_-;_-@_-</c:formatCode>
                <c:ptCount val="5"/>
                <c:pt idx="0" formatCode="#,##0">
                  <c:v>3122</c:v>
                </c:pt>
                <c:pt idx="1">
                  <c:v>-2053</c:v>
                </c:pt>
                <c:pt idx="2" formatCode="#,##0">
                  <c:v>-601</c:v>
                </c:pt>
                <c:pt idx="3" formatCode="#,##0">
                  <c:v>1320.136</c:v>
                </c:pt>
                <c:pt idx="4">
                  <c:v>1787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AA-4E27-8A4B-B19266FD3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88896704"/>
        <c:axId val="288897096"/>
      </c:barChart>
      <c:catAx>
        <c:axId val="288896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288897096"/>
        <c:crosses val="autoZero"/>
        <c:auto val="1"/>
        <c:lblAlgn val="ctr"/>
        <c:lblOffset val="100"/>
        <c:noMultiLvlLbl val="0"/>
      </c:catAx>
      <c:valAx>
        <c:axId val="288897096"/>
        <c:scaling>
          <c:orientation val="minMax"/>
          <c:max val="3000"/>
          <c:min val="-2200"/>
        </c:scaling>
        <c:delete val="1"/>
        <c:axPos val="l"/>
        <c:numFmt formatCode="#,##0" sourceLinked="1"/>
        <c:majorTickMark val="out"/>
        <c:minorTickMark val="none"/>
        <c:tickLblPos val="nextTo"/>
        <c:crossAx val="288896704"/>
        <c:crosses val="autoZero"/>
        <c:crossBetween val="between"/>
        <c:majorUnit val="400"/>
        <c:minorUnit val="1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сл6!$A$13</c:f>
              <c:strCache>
                <c:ptCount val="1"/>
                <c:pt idx="0">
                  <c:v>  EBITDA**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AA2-4046-ADA5-B14F92D2F2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AA2-4046-ADA5-B14F92D2F2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сл6!$B$4:$C$4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сл6!$B$13:$C$13</c:f>
              <c:numCache>
                <c:formatCode>#,##0</c:formatCode>
                <c:ptCount val="2"/>
                <c:pt idx="0">
                  <c:v>9263</c:v>
                </c:pt>
                <c:pt idx="1">
                  <c:v>10210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2-4046-ADA5-B14F92D2F2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7847584"/>
        <c:axId val="287848368"/>
      </c:barChart>
      <c:catAx>
        <c:axId val="2878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848368"/>
        <c:crosses val="autoZero"/>
        <c:auto val="1"/>
        <c:lblAlgn val="ctr"/>
        <c:lblOffset val="100"/>
        <c:noMultiLvlLbl val="0"/>
      </c:catAx>
      <c:valAx>
        <c:axId val="28784836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784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73999999999998"/>
          <c:y val="0.22525999999999999"/>
          <c:w val="0.34895999999999999"/>
          <c:h val="0.720829999999999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25400"/>
            </a:sp3d>
          </c:spPr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1-89FC-41C6-9F5B-00B53607DECE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3-89FC-41C6-9F5B-00B53607DECE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5-89FC-41C6-9F5B-00B53607DECE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7-89FC-41C6-9F5B-00B53607DECE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9-89FC-41C6-9F5B-00B53607DECE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B-89FC-41C6-9F5B-00B53607DECE}"/>
              </c:ext>
            </c:extLst>
          </c:dPt>
          <c:dLbls>
            <c:dLbl>
              <c:idx val="0"/>
              <c:layout>
                <c:manualLayout>
                  <c:x val="0.10816244737179759"/>
                  <c:y val="7.09698220172727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FC-41C6-9F5B-00B53607DECE}"/>
                </c:ext>
              </c:extLst>
            </c:dLbl>
            <c:dLbl>
              <c:idx val="1"/>
              <c:layout>
                <c:manualLayout>
                  <c:x val="-4.2554180523072596E-2"/>
                  <c:y val="0.147965950723164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FC-41C6-9F5B-00B53607DEC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FC-41C6-9F5B-00B53607DECE}"/>
                </c:ext>
              </c:extLst>
            </c:dLbl>
            <c:dLbl>
              <c:idx val="3"/>
              <c:layout>
                <c:manualLayout>
                  <c:x val="-0.11959727721270873"/>
                  <c:y val="-0.126692178643165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FC-41C6-9F5B-00B53607DEC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FC-41C6-9F5B-00B53607DECE}"/>
                </c:ext>
              </c:extLst>
            </c:dLbl>
            <c:dLbl>
              <c:idx val="5"/>
              <c:layout>
                <c:manualLayout>
                  <c:x val="2.4529688438017814E-2"/>
                  <c:y val="-0.175930761682385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38073973602426"/>
                      <c:h val="0.264714079285414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9FC-41C6-9F5B-00B53607DEC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50" b="0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Технологическое присоединение</c:v>
                </c:pt>
                <c:pt idx="1">
                  <c:v>ТПиР</c:v>
                </c:pt>
                <c:pt idx="2">
                  <c:v>Инвестиционные проекты, реализация которых обуславливается СИПР</c:v>
                </c:pt>
                <c:pt idx="3">
                  <c:v>Прочее новое строительство объектов электросетевого хозяйства</c:v>
                </c:pt>
                <c:pt idx="4">
                  <c:v>Покупка земельных участков для целей реализации инвестиционных проектов</c:v>
                </c:pt>
                <c:pt idx="5">
                  <c:v>Прочие инвестиционные проекты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 formatCode="General">
                  <c:v>6281</c:v>
                </c:pt>
                <c:pt idx="1">
                  <c:v>1697</c:v>
                </c:pt>
                <c:pt idx="2">
                  <c:v>0</c:v>
                </c:pt>
                <c:pt idx="3">
                  <c:v>25</c:v>
                </c:pt>
                <c:pt idx="4">
                  <c:v>0</c:v>
                </c:pt>
                <c:pt idx="5">
                  <c:v>1878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FC-41C6-9F5B-00B53607D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5"/>
      </c:doughnut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3756443" y="4013716"/>
      <a:ext cx="5292077" cy="2561934"/>
    </a:xfrm>
    <a:prstGeom prst="rect">
      <a:avLst/>
    </a:prstGeom>
    <a:noFill/>
    <a:ln>
      <a:noFill/>
    </a:ln>
    <a:effectLst/>
  </c:spPr>
  <c:txPr>
    <a:bodyPr/>
    <a:lstStyle/>
    <a:p>
      <a:pPr>
        <a:defRPr lang="ru-RU" sz="1000" b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256360154733755E-2"/>
          <c:y val="6.2319613601529739E-2"/>
          <c:w val="0.87394000000000005"/>
          <c:h val="0.761519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мощность</c:v>
                </c:pt>
              </c:strCache>
            </c:strRef>
          </c:tx>
          <c:spPr>
            <a:prstGeom prst="rect">
              <a:avLst/>
            </a:prstGeom>
            <a:solidFill>
              <a:srgbClr val="0C5B9D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44450" dist="20320" dir="5400000" algn="ctr" rotWithShape="0">
                <a:srgbClr val="1A2D5F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h="25400"/>
            </a:sp3d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0C5B9D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  <a:round/>
              </a:ln>
              <a:effectLst>
                <a:outerShdw blurRad="44450" dist="20320" dir="5400000" algn="ctr" rotWithShape="0">
                  <a:srgbClr val="3C3C3C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1-7593-408E-A165-F8B971D0F09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93-408E-A165-F8B971D0F09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593-408E-A165-F8B971D0F092}"/>
              </c:ext>
            </c:extLst>
          </c:dPt>
          <c:dLbls>
            <c:dLbl>
              <c:idx val="0"/>
              <c:layout>
                <c:manualLayout>
                  <c:x val="-1.5249442361772891E-2"/>
                  <c:y val="0.151005947348781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722099395052102E-2"/>
                      <c:h val="9.31758336513263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593-408E-A165-F8B971D0F092}"/>
                </c:ext>
              </c:extLst>
            </c:dLbl>
            <c:dLbl>
              <c:idx val="1"/>
              <c:layout>
                <c:manualLayout>
                  <c:x val="-1.1919913292787342E-3"/>
                  <c:y val="0.127152250863851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93-408E-A165-F8B971D0F092}"/>
                </c:ext>
              </c:extLst>
            </c:dLbl>
            <c:dLbl>
              <c:idx val="2"/>
              <c:layout>
                <c:manualLayout>
                  <c:x val="-2.7599999999999999E-3"/>
                  <c:y val="0.229869999999999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93-408E-A165-F8B971D0F0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факт</c:v>
                </c:pt>
                <c:pt idx="1">
                  <c:v>2024 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223</c:v>
                </c:pt>
                <c:pt idx="1">
                  <c:v>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3-408E-A165-F8B971D0F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74"/>
        <c:axId val="154467328"/>
        <c:axId val="1545756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линии электропередач</c:v>
                </c:pt>
              </c:strCache>
            </c:strRef>
          </c:tx>
          <c:spPr>
            <a:prstGeom prst="rect">
              <a:avLst/>
            </a:prstGeom>
            <a:ln w="101600" cmpd="dbl">
              <a:solidFill>
                <a:schemeClr val="accent1"/>
              </a:solidFill>
              <a:round/>
            </a:ln>
            <a:effectLst>
              <a:outerShdw blurRad="44450" dist="20320" dir="5400000" algn="ctr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8"/>
            <c:spPr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mpd="dbl">
                <a:solidFill>
                  <a:schemeClr val="bg1"/>
                </a:solidFill>
                <a:round/>
              </a:ln>
              <a:effectLst>
                <a:outerShdw blurRad="44450" dist="20320" dir="5400000" algn="ctr" rotWithShape="0">
                  <a:srgbClr val="000000">
                    <a:alpha val="38000"/>
                  </a:srgbClr>
                </a:outerShdw>
              </a:effectLst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5-7593-408E-A165-F8B971D0F09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6-7593-408E-A165-F8B971D0F092}"/>
              </c:ext>
            </c:extLst>
          </c:dPt>
          <c:dLbls>
            <c:dLbl>
              <c:idx val="0"/>
              <c:layout>
                <c:manualLayout>
                  <c:x val="-8.933440725533838E-2"/>
                  <c:y val="-6.6111496450775728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FFFFFF"/>
                        </a:solidFill>
                      </a:defRPr>
                    </a:pPr>
                    <a:fld id="{690CF703-8F84-491D-BD34-6E926BE0C80C}" type="VALUE">
                      <a:rPr lang="en-US" dirty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rgbClr val="FFFFFF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" sourceLinked="0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93-408E-A165-F8B971D0F092}"/>
                </c:ext>
              </c:extLst>
            </c:dLbl>
            <c:dLbl>
              <c:idx val="1"/>
              <c:layout>
                <c:manualLayout>
                  <c:x val="-7.0590104272720999E-2"/>
                  <c:y val="7.618720339679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93-408E-A165-F8B971D0F092}"/>
                </c:ext>
              </c:extLst>
            </c:dLbl>
            <c:dLbl>
              <c:idx val="2"/>
              <c:layout>
                <c:manualLayout>
                  <c:x val="-3.712E-2"/>
                  <c:y val="-8.0549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3-408E-A165-F8B971D0F092}"/>
                </c:ext>
              </c:extLst>
            </c:dLbl>
            <c:dLbl>
              <c:idx val="3"/>
              <c:layout>
                <c:manualLayout>
                  <c:x val="-5.1839999999999997E-2"/>
                  <c:y val="-9.9239999999999995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240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3-408E-A165-F8B971D0F09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48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3-408E-A165-F8B971D0F0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49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3-408E-A165-F8B971D0F09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50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93-408E-A165-F8B971D0F09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51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93-408E-A165-F8B971D0F09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52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93-408E-A165-F8B971D0F0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факт</c:v>
                </c:pt>
                <c:pt idx="1">
                  <c:v>2024 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1830</c:v>
                </c:pt>
                <c:pt idx="1">
                  <c:v>1676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593-408E-A165-F8B971D0F092}"/>
            </c:ext>
          </c:extLst>
        </c:ser>
        <c:ser>
          <c:idx val="2"/>
          <c:order val="2"/>
          <c:tx>
            <c:strRef>
              <c:f>Лист1!$F$1</c:f>
              <c:strCache>
                <c:ptCount val="1"/>
                <c:pt idx="0">
                  <c:v>val</c:v>
                </c:pt>
              </c:strCache>
            </c:strRef>
          </c:tx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593-408E-A165-F8B971D0F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87136"/>
        <c:axId val="154577152"/>
      </c:lineChart>
      <c:catAx>
        <c:axId val="1544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solidFill>
              <a:srgbClr val="FFFFFF">
                <a:lumMod val="85000"/>
              </a:srgbClr>
            </a:solidFill>
            <a:round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154575616"/>
        <c:crosses val="autoZero"/>
        <c:auto val="1"/>
        <c:lblAlgn val="ctr"/>
        <c:lblOffset val="100"/>
        <c:tickLblSkip val="1"/>
        <c:noMultiLvlLbl val="0"/>
      </c:catAx>
      <c:valAx>
        <c:axId val="1545756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prstGeom prst="rect">
            <a:avLst/>
          </a:prstGeom>
          <a:ln w="28575">
            <a:noFill/>
          </a:ln>
        </c:spPr>
        <c:crossAx val="154467328"/>
        <c:crosses val="autoZero"/>
        <c:crossBetween val="between"/>
      </c:valAx>
      <c:valAx>
        <c:axId val="154577152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one"/>
        <c:spPr>
          <a:prstGeom prst="rect">
            <a:avLst/>
          </a:prstGeom>
          <a:ln w="28575">
            <a:noFill/>
          </a:ln>
        </c:spPr>
        <c:crossAx val="154587136"/>
        <c:crosses val="max"/>
        <c:crossBetween val="between"/>
      </c:valAx>
      <c:catAx>
        <c:axId val="15458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5771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latin typeface="PFDinTextCondPro-Medium"/>
        </a:defRPr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94876029005657"/>
          <c:y val="6.4729749679027879E-2"/>
          <c:w val="0.5767007153185012"/>
          <c:h val="0.54675743657042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11F3-4C38-9255-BFC1AF8AF495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Заёмные средства*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1119543271209205E-2"/>
                  <c:y val="0.2372303299886621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40356A85-7038-41A6-A73F-EC0C0D802F53}" type="VALUE">
                      <a:rPr lang="en-US" b="1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0592371042672"/>
                      <c:h val="0.103116175752053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F3-4C38-9255-BFC1AF8AF495}"/>
                </c:ext>
              </c:extLst>
            </c:dLbl>
            <c:dLbl>
              <c:idx val="1"/>
              <c:layout>
                <c:manualLayout>
                  <c:x val="-5.559607467503472E-3"/>
                  <c:y val="0.26865055518359404"/>
                </c:manualLayout>
              </c:layout>
              <c:tx>
                <c:rich>
                  <a:bodyPr/>
                  <a:lstStyle/>
                  <a:p>
                    <a:pPr algn="ctr" rtl="0">
                      <a:defRPr>
                        <a:solidFill>
                          <a:schemeClr val="bg1"/>
                        </a:solidFill>
                      </a:defRPr>
                    </a:pPr>
                    <a:fld id="{B2447D32-84DD-452C-BC53-DD89B2AA86AD}" type="VALUE">
                      <a:rPr lang="en-US" b="1">
                        <a:solidFill>
                          <a:schemeClr val="bg1"/>
                        </a:solidFill>
                      </a:rPr>
                      <a:pPr algn="ctr" rtl="0"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45589700574895"/>
                      <c:h val="0.102263729479779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1F3-4C38-9255-BFC1AF8AF49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Лист1!$B$5:$C$5</c:f>
              <c:numCache>
                <c:formatCode>_-* #\ ##0_-;\-* #\ ##0_-;_-* "-"??_-;_-@_-</c:formatCode>
                <c:ptCount val="2"/>
                <c:pt idx="0">
                  <c:v>15025.107</c:v>
                </c:pt>
                <c:pt idx="1">
                  <c:v>15443.852999999999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F3-4C38-9255-BFC1AF8A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282276168"/>
        <c:axId val="282276560"/>
      </c:barChart>
      <c:lineChart>
        <c:grouping val="standard"/>
        <c:varyColors val="0"/>
        <c:ser>
          <c:idx val="2"/>
          <c:order val="2"/>
          <c:tx>
            <c:strRef>
              <c:f>Лист1!$A$6</c:f>
              <c:strCache>
                <c:ptCount val="1"/>
                <c:pt idx="0">
                  <c:v>Соотношение Долга к EBITDA за 12 месяцев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4523343390636029E-2"/>
                  <c:y val="-5.07884009648797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F3-4C38-9255-BFC1AF8AF495}"/>
                </c:ext>
              </c:extLst>
            </c:dLbl>
            <c:dLbl>
              <c:idx val="1"/>
              <c:layout>
                <c:manualLayout>
                  <c:x val="-1.8030473101822746E-2"/>
                  <c:y val="-5.50685262421733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F3-4C38-9255-BFC1AF8AF495}"/>
                </c:ext>
              </c:extLst>
            </c:dLbl>
            <c:dLbl>
              <c:idx val="2"/>
              <c:layout>
                <c:manualLayout>
                  <c:x val="-1.179956305026160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F3-4C38-9255-BFC1AF8AF495}"/>
                </c:ext>
              </c:extLst>
            </c:dLbl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chemeClr val="accent2"/>
                </a:solidFill>
              </a:ln>
            </c:spPr>
            <c:trendlineType val="linear"/>
            <c:dispRSqr val="0"/>
            <c:dispEq val="0"/>
          </c:trendline>
          <c:cat>
            <c:strRef>
              <c:f>Лист1!$B$3:$C$3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Лист1!$B$6:$C$6</c:f>
              <c:numCache>
                <c:formatCode>#\ ##0.0_ ;\-#\ ##0.0\ </c:formatCode>
                <c:ptCount val="2"/>
                <c:pt idx="0">
                  <c:v>1.6</c:v>
                </c:pt>
                <c:pt idx="1">
                  <c:v>1.5126202742409403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1F3-4C38-9255-BFC1AF8A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054047"/>
        <c:axId val="2101057375"/>
      </c:lineChart>
      <c:catAx>
        <c:axId val="282276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282276560"/>
        <c:crosses val="autoZero"/>
        <c:auto val="1"/>
        <c:lblAlgn val="ctr"/>
        <c:lblOffset val="100"/>
        <c:noMultiLvlLbl val="0"/>
      </c:catAx>
      <c:valAx>
        <c:axId val="282276560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82276168"/>
        <c:crosses val="autoZero"/>
        <c:crossBetween val="between"/>
        <c:majorUnit val="3000"/>
      </c:valAx>
      <c:valAx>
        <c:axId val="2101057375"/>
        <c:scaling>
          <c:orientation val="minMax"/>
          <c:max val="1.8"/>
          <c:min val="0.9"/>
        </c:scaling>
        <c:delete val="0"/>
        <c:axPos val="r"/>
        <c:numFmt formatCode="#\ ##0.0_ ;\-#\ ##0.0\ 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101054047"/>
        <c:crosses val="max"/>
        <c:crossBetween val="between"/>
      </c:valAx>
      <c:catAx>
        <c:axId val="210105404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101057375"/>
        <c:crosses val="max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8.765110032028102E-2"/>
          <c:y val="0.7741280816678322"/>
          <c:w val="0.80877830420008667"/>
          <c:h val="0.16891354408834502"/>
        </c:manualLayout>
      </c:layout>
      <c:overlay val="0"/>
      <c:spPr>
        <a:noFill/>
      </c:spPr>
    </c:legend>
    <c:plotVisOnly val="1"/>
    <c:dispBlanksAs val="gap"/>
    <c:showDLblsOverMax val="0"/>
  </c:chart>
  <c:spPr>
    <a:noFill/>
  </c:spPr>
  <c:txPr>
    <a:bodyPr/>
    <a:lstStyle/>
    <a:p>
      <a:pPr>
        <a:defRPr sz="1100">
          <a:latin typeface="+mn-lt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9480825557037"/>
          <c:y val="0.23512726736304163"/>
          <c:w val="0.8401781433720138"/>
          <c:h val="0.47464163662063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г.</c:v>
                </c:pt>
                <c:pt idx="1">
                  <c:v>2026 г.</c:v>
                </c:pt>
                <c:pt idx="2">
                  <c:v>2027 г.</c:v>
                </c:pt>
              </c:strCache>
            </c:strRef>
          </c:cat>
          <c:val>
            <c:numRef>
              <c:f>Лист1!$B$2:$B$4</c:f>
              <c:numCache>
                <c:formatCode>_-* #\ ##0_-;\-* #\ ##0_-;_-* "-"??_-;_-@_-</c:formatCode>
                <c:ptCount val="3"/>
                <c:pt idx="0">
                  <c:v>12175</c:v>
                </c:pt>
                <c:pt idx="1">
                  <c:v>721</c:v>
                </c:pt>
                <c:pt idx="2" formatCode="#,##0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1-4054-AEC3-5155A7770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736991"/>
        <c:axId val="370731167"/>
      </c:barChart>
      <c:catAx>
        <c:axId val="370736991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731167"/>
        <c:crossesAt val="0"/>
        <c:auto val="1"/>
        <c:lblAlgn val="ctr"/>
        <c:lblOffset val="100"/>
        <c:tickLblSkip val="1"/>
        <c:noMultiLvlLbl val="0"/>
      </c:catAx>
      <c:valAx>
        <c:axId val="3707311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736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23381452318461"/>
          <c:y val="0.1964807715281775"/>
          <c:w val="0.81694903762029747"/>
          <c:h val="0.43835051098537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Лист2!$B$46</c:f>
              <c:strCache>
                <c:ptCount val="1"/>
                <c:pt idx="0">
                  <c:v>Отпуск из сети*</c:v>
                </c:pt>
              </c:strCache>
            </c:strRef>
          </c:tx>
          <c:spPr>
            <a:solidFill>
              <a:srgbClr val="0C5B9D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C5B9D"/>
              </a:solidFill>
              <a:ln>
                <a:solidFill>
                  <a:srgbClr val="0C5B9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5B3-43FB-BE36-0D06A3EE0711}"/>
              </c:ext>
            </c:extLst>
          </c:dPt>
          <c:dLbls>
            <c:dLbl>
              <c:idx val="0"/>
              <c:layout>
                <c:manualLayout>
                  <c:x val="0"/>
                  <c:y val="0.32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B3-43FB-BE36-0D06A3EE0711}"/>
                </c:ext>
              </c:extLst>
            </c:dLbl>
            <c:dLbl>
              <c:idx val="1"/>
              <c:layout>
                <c:manualLayout>
                  <c:x val="0"/>
                  <c:y val="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B3-43FB-BE36-0D06A3EE0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Лист2!$A$47:$A$48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Лист2!$B$47:$B$48</c:f>
              <c:numCache>
                <c:formatCode>#,##0</c:formatCode>
                <c:ptCount val="2"/>
                <c:pt idx="0">
                  <c:v>31399</c:v>
                </c:pt>
                <c:pt idx="1">
                  <c:v>31748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B3-43FB-BE36-0D06A3EE0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676872"/>
        <c:axId val="168678048"/>
      </c:barChart>
      <c:lineChart>
        <c:grouping val="standard"/>
        <c:varyColors val="0"/>
        <c:ser>
          <c:idx val="1"/>
          <c:order val="1"/>
          <c:tx>
            <c:strRef>
              <c:f>Лист2!$C$46</c:f>
              <c:strCache>
                <c:ptCount val="1"/>
                <c:pt idx="0">
                  <c:v>Средняя продолжительность прекращения энергоснабжения потребителей (в сети 0,4 кВ и выше)</c:v>
                </c:pt>
              </c:strCache>
            </c:strRef>
          </c:tx>
          <c:spPr>
            <a:ln w="28575" cap="rnd">
              <a:solidFill>
                <a:srgbClr val="4FC5B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C5B5"/>
              </a:solidFill>
              <a:ln w="9525">
                <a:solidFill>
                  <a:srgbClr val="4FC5B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4FC5B5"/>
                </a:solidFill>
                <a:ln w="9525">
                  <a:solidFill>
                    <a:srgbClr val="4FC5B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5B3-43FB-BE36-0D06A3EE0711}"/>
              </c:ext>
            </c:extLst>
          </c:dPt>
          <c:dLbls>
            <c:dLbl>
              <c:idx val="0"/>
              <c:layout>
                <c:manualLayout>
                  <c:x val="-4.1666666666666664E-2"/>
                  <c:y val="-8.692636327137078E-2"/>
                </c:manualLayout>
              </c:layout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B3-43FB-BE36-0D06A3EE0711}"/>
                </c:ext>
              </c:extLst>
            </c:dLbl>
            <c:dLbl>
              <c:idx val="1"/>
              <c:layout>
                <c:manualLayout>
                  <c:x val="-4.7222191291179272E-2"/>
                  <c:y val="-8.29727293460907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defRPr>
                    </a:pPr>
                    <a:fld id="{7C1EA909-3646-4A00-BA96-E5212D7E16EF}" type="VALUE">
                      <a:rPr lang="en-US" sz="1000" b="1" i="0" baseline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a:pPr>
                        <a:defRPr sz="1000" b="1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B3-43FB-BE36-0D06A3EE0711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Лист2!$A$47:$A$48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Лист2!$C$47:$C$48</c:f>
              <c:numCache>
                <c:formatCode>General</c:formatCode>
                <c:ptCount val="2"/>
                <c:pt idx="0">
                  <c:v>3.71</c:v>
                </c:pt>
                <c:pt idx="1">
                  <c:v>4.17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B3-43FB-BE36-0D06A3EE0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84544"/>
        <c:axId val="168679224"/>
      </c:lineChart>
      <c:catAx>
        <c:axId val="168676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FFFFFF">
                <a:lumMod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ru-RU"/>
          </a:p>
        </c:txPr>
        <c:crossAx val="168678048"/>
        <c:crosses val="autoZero"/>
        <c:auto val="1"/>
        <c:lblAlgn val="ctr"/>
        <c:lblOffset val="100"/>
        <c:noMultiLvlLbl val="0"/>
      </c:catAx>
      <c:valAx>
        <c:axId val="168678048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676872"/>
        <c:crosses val="autoZero"/>
        <c:crossBetween val="between"/>
        <c:majorUnit val="100"/>
        <c:minorUnit val="50"/>
      </c:valAx>
      <c:valAx>
        <c:axId val="168679224"/>
        <c:scaling>
          <c:orientation val="minMax"/>
          <c:min val="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84544"/>
        <c:crosses val="max"/>
        <c:crossBetween val="between"/>
        <c:majorUnit val="0.1"/>
        <c:minorUnit val="5.000000000000001E-2"/>
      </c:valAx>
      <c:catAx>
        <c:axId val="1717845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6867922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003500156820388E-2"/>
          <c:y val="0.75981971610717125"/>
          <c:w val="0.9655570422844042"/>
          <c:h val="0.18934500472430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7923102883748"/>
          <c:y val="6.0611622087683802E-2"/>
          <c:w val="0.85509051594284768"/>
          <c:h val="0.63647486599610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</c:v>
                </c:pt>
              </c:strCache>
            </c:strRef>
          </c:tx>
          <c:spPr>
            <a:solidFill>
              <a:srgbClr val="0C5B9D"/>
            </a:solidFill>
            <a:ln w="9525">
              <a:solidFill>
                <a:sysClr val="window" lastClr="FFFFFF">
                  <a:lumMod val="50000"/>
                </a:sysClr>
              </a:solidFill>
            </a:ln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85-4E67-BB06-7BD246E7EFB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85-4E67-BB06-7BD246E7EF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31214</c:v>
                </c:pt>
                <c:pt idx="1">
                  <c:v>31528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5-4E67-BB06-7BD246E7EF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Отпуск из сети без учета объемов "Последней мили"</c:v>
                </c:pt>
              </c:strCache>
            </c:strRef>
          </c:tx>
          <c:spPr>
            <a:solidFill>
              <a:srgbClr val="8DB3E2"/>
            </a:solidFill>
            <a:ln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2D85-4E67-BB06-7BD246E7E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455080"/>
        <c:axId val="16867961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Потери электроэнергии, %</c:v>
                </c:pt>
              </c:strCache>
            </c:strRef>
          </c:tx>
          <c:spPr>
            <a:ln>
              <a:solidFill>
                <a:srgbClr val="4FC5B5"/>
              </a:solidFill>
            </a:ln>
          </c:spPr>
          <c:marker>
            <c:symbol val="circle"/>
            <c:size val="7"/>
            <c:spPr>
              <a:solidFill>
                <a:srgbClr val="4FC5B5"/>
              </a:solidFill>
              <a:ln>
                <a:solidFill>
                  <a:srgbClr val="4FC5B5"/>
                </a:solidFill>
              </a:ln>
            </c:spPr>
          </c:marker>
          <c:dLbls>
            <c:dLbl>
              <c:idx val="0"/>
              <c:layout>
                <c:manualLayout>
                  <c:x val="-7.0046458635425649E-2"/>
                  <c:y val="-5.3793480014586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85-4E67-BB06-7BD246E7EFB4}"/>
                </c:ext>
              </c:extLst>
            </c:dLbl>
            <c:dLbl>
              <c:idx val="1"/>
              <c:layout>
                <c:manualLayout>
                  <c:x val="-4.0026547791671918E-2"/>
                  <c:y val="-5.379348001458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85-4E67-BB06-7BD246E7EFB4}"/>
                </c:ext>
              </c:extLst>
            </c:dLbl>
            <c:spPr>
              <a:solidFill>
                <a:srgbClr val="4FC5B5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5.83</c:v>
                </c:pt>
                <c:pt idx="1">
                  <c:v>5.78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D85-4E67-BB06-7BD246E7E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678440"/>
        <c:axId val="168676088"/>
      </c:lineChart>
      <c:catAx>
        <c:axId val="14045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ru-RU"/>
          </a:p>
        </c:txPr>
        <c:crossAx val="168679616"/>
        <c:crosses val="autoZero"/>
        <c:auto val="1"/>
        <c:lblAlgn val="ctr"/>
        <c:lblOffset val="100"/>
        <c:noMultiLvlLbl val="0"/>
      </c:catAx>
      <c:valAx>
        <c:axId val="168679616"/>
        <c:scaling>
          <c:orientation val="minMax"/>
          <c:min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0455080"/>
        <c:crosses val="autoZero"/>
        <c:crossBetween val="between"/>
      </c:valAx>
      <c:valAx>
        <c:axId val="168676088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8678440"/>
        <c:crosses val="max"/>
        <c:crossBetween val="between"/>
      </c:valAx>
      <c:catAx>
        <c:axId val="168678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67608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5.9042199098449926E-4"/>
          <c:y val="0.79827505085974948"/>
          <c:w val="0.99940957800901553"/>
          <c:h val="0.159346459171494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A12-429D-8145-925B2AF8E5F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12-429D-8145-925B2AF8E5F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53710</c:v>
                </c:pt>
                <c:pt idx="1">
                  <c:v>62720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9-401A-A554-F06789BDD3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583752"/>
        <c:axId val="356584144"/>
      </c:barChart>
      <c:catAx>
        <c:axId val="35658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584144"/>
        <c:crosses val="autoZero"/>
        <c:auto val="1"/>
        <c:lblAlgn val="ctr"/>
        <c:lblOffset val="100"/>
        <c:noMultiLvlLbl val="0"/>
      </c:catAx>
      <c:valAx>
        <c:axId val="356584144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35658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13-4909-A0C5-CC3E7E3027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13-4909-A0C5-CC3E7E3027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13-4909-A0C5-CC3E7E3027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13-4909-A0C5-CC3E7E3027B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94,3%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13-4909-A0C5-CC3E7E3027BF}"/>
                </c:ext>
              </c:extLst>
            </c:dLbl>
            <c:dLbl>
              <c:idx val="1"/>
              <c:layout>
                <c:manualLayout>
                  <c:x val="-1.9924100160177288E-2"/>
                  <c:y val="1.09404006598698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2,5%</a:t>
                    </a:r>
                  </a:p>
                </c:rich>
              </c:tx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13-4909-A0C5-CC3E7E3027BF}"/>
                </c:ext>
              </c:extLst>
            </c:dLbl>
            <c:dLbl>
              <c:idx val="2"/>
              <c:layout>
                <c:manualLayout>
                  <c:x val="1.195446009610633E-2"/>
                  <c:y val="-0.114874206928633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2,6%</a:t>
                    </a:r>
                  </a:p>
                </c:rich>
              </c:tx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13-4909-A0C5-CC3E7E3027BF}"/>
                </c:ext>
              </c:extLst>
            </c:dLbl>
            <c:dLbl>
              <c:idx val="3"/>
              <c:layout>
                <c:manualLayout>
                  <c:x val="5.3795227315156909E-2"/>
                  <c:y val="-1.09404006598698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0,6%</a:t>
                    </a:r>
                  </a:p>
                </c:rich>
              </c:tx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69150276348839"/>
                      <c:h val="9.49902440915375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113-4909-A0C5-CC3E7E302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выр_нов!$F$14:$F$17</c:f>
              <c:strCache>
                <c:ptCount val="4"/>
                <c:pt idx="0">
                  <c:v>Передача электроэнергии</c:v>
                </c:pt>
                <c:pt idx="1">
                  <c:v>Технологическое присоединение к электросетям</c:v>
                </c:pt>
                <c:pt idx="2">
                  <c:v>Прочая выручка</c:v>
                </c:pt>
                <c:pt idx="3">
                  <c:v>Выручка по договорам аренды</c:v>
                </c:pt>
              </c:strCache>
            </c:strRef>
          </c:cat>
          <c:val>
            <c:numRef>
              <c:f>выр_нов!$G$14:$G$17</c:f>
              <c:numCache>
                <c:formatCode>0%</c:formatCode>
                <c:ptCount val="4"/>
                <c:pt idx="0">
                  <c:v>0.94299999999999995</c:v>
                </c:pt>
                <c:pt idx="1">
                  <c:v>0.03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13-4909-A0C5-CC3E7E3027B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1D-43EE-9466-23646B643E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1D-43EE-9466-23646B643E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1D-43EE-9466-23646B643E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1D-43EE-9466-23646B643E2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D-43EE-9466-23646B643E22}"/>
                </c:ext>
              </c:extLst>
            </c:dLbl>
            <c:dLbl>
              <c:idx val="1"/>
              <c:layout>
                <c:manualLayout>
                  <c:x val="-2.9421951324045761E-2"/>
                  <c:y val="-3.09150865622423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1D-43EE-9466-23646B643E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1D-43EE-9466-23646B643E22}"/>
                </c:ext>
              </c:extLst>
            </c:dLbl>
            <c:dLbl>
              <c:idx val="3"/>
              <c:layout>
                <c:manualLayout>
                  <c:x val="3.6777439155056819E-3"/>
                  <c:y val="-7.21352019785655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0,5%</a:t>
                    </a:r>
                  </a:p>
                </c:rich>
              </c:tx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1D-43EE-9466-23646B643E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выр_нов!$I$14:$I$17</c:f>
              <c:strCache>
                <c:ptCount val="4"/>
                <c:pt idx="0">
                  <c:v>Передача электроэнергии</c:v>
                </c:pt>
                <c:pt idx="1">
                  <c:v>Технологическое присоединение к электросетям</c:v>
                </c:pt>
                <c:pt idx="2">
                  <c:v>Прочая выручка</c:v>
                </c:pt>
                <c:pt idx="3">
                  <c:v>Выручка по договорам аренды</c:v>
                </c:pt>
              </c:strCache>
            </c:strRef>
          </c:cat>
          <c:val>
            <c:numRef>
              <c:f>выр_нов!$J$14:$J$17</c:f>
              <c:numCache>
                <c:formatCode>0%</c:formatCode>
                <c:ptCount val="4"/>
                <c:pt idx="0">
                  <c:v>0.87</c:v>
                </c:pt>
                <c:pt idx="1">
                  <c:v>0.04</c:v>
                </c:pt>
                <c:pt idx="2">
                  <c:v>0.08</c:v>
                </c:pt>
                <c:pt idx="3">
                  <c:v>5.4094118718718692E-3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1D-43EE-9466-23646B643E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444481995705388"/>
          <c:y val="2.4309442267542912E-2"/>
          <c:w val="0.34405782154182896"/>
          <c:h val="0.97569055773245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09640"/>
        <c:axId val="2845100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2018</c:v>
                      </c:pt>
                      <c:pt idx="1">
                        <c:v>6М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083-4259-8547-7F38BA5A331B}"/>
                  </c:ext>
                </c:extLst>
              </c15:ser>
            </c15:filteredBarSeries>
          </c:ext>
        </c:extLst>
      </c:barChart>
      <c:catAx>
        <c:axId val="28450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84510032"/>
        <c:crosses val="autoZero"/>
        <c:auto val="1"/>
        <c:lblAlgn val="ctr"/>
        <c:lblOffset val="100"/>
        <c:noMultiLvlLbl val="0"/>
      </c:catAx>
      <c:valAx>
        <c:axId val="2845100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450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87774310804383E-2"/>
          <c:y val="0.12777909295207357"/>
          <c:w val="0.90543354354118544"/>
          <c:h val="0.7642019739002233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сл10!$B$37:$C$37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сл10!$B$39:$C$39</c:f>
              <c:numCache>
                <c:formatCode>#,##0</c:formatCode>
                <c:ptCount val="2"/>
                <c:pt idx="0">
                  <c:v>6389</c:v>
                </c:pt>
                <c:pt idx="1">
                  <c:v>7035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A-421D-8D15-CD21775BF6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339912"/>
        <c:axId val="2438219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2023</c:v>
                      </c:pt>
                      <c:pt idx="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D0A-421D-8D15-CD21775BF6F3}"/>
                  </c:ext>
                </c:extLst>
              </c15:ser>
            </c15:filteredBarSeries>
          </c:ext>
        </c:extLst>
      </c:barChart>
      <c:catAx>
        <c:axId val="24333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ru-RU"/>
          </a:p>
        </c:txPr>
        <c:crossAx val="243821976"/>
        <c:crosses val="autoZero"/>
        <c:auto val="1"/>
        <c:lblAlgn val="ctr"/>
        <c:lblOffset val="100"/>
        <c:noMultiLvlLbl val="0"/>
      </c:catAx>
      <c:valAx>
        <c:axId val="24382197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4333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7802348659825E-2"/>
          <c:y val="6.2842230374668351E-2"/>
          <c:w val="0.90543354354118544"/>
          <c:h val="0.75661204175890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сл10!$B$37:$C$37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сл10!$B$39:$C$39</c:f>
              <c:numCache>
                <c:formatCode>#,##0</c:formatCode>
                <c:ptCount val="2"/>
                <c:pt idx="0">
                  <c:v>15687</c:v>
                </c:pt>
                <c:pt idx="1">
                  <c:v>17686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5-49C0-85A3-7CF606DD3E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10816"/>
        <c:axId val="284511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2023</c:v>
                      </c:pt>
                      <c:pt idx="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015-49C0-85A3-7CF606DD3EF8}"/>
                  </c:ext>
                </c:extLst>
              </c15:ser>
            </c15:filteredBarSeries>
          </c:ext>
        </c:extLst>
      </c:barChart>
      <c:catAx>
        <c:axId val="2845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ru-RU"/>
          </a:p>
        </c:txPr>
        <c:crossAx val="284511208"/>
        <c:crosses val="autoZero"/>
        <c:auto val="1"/>
        <c:lblAlgn val="ctr"/>
        <c:lblOffset val="100"/>
        <c:noMultiLvlLbl val="0"/>
      </c:catAx>
      <c:valAx>
        <c:axId val="28451120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45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0.50547</cdr:x>
      <cdr:y>0.52407</cdr:y>
    </cdr:from>
    <cdr:to>
      <cdr:x>0.74769</cdr:x>
      <cdr:y>0.70702</cdr:y>
    </cdr:to>
    <cdr:sp macro="" textlink="">
      <cdr:nvSpPr>
        <cdr:cNvPr id="3" name="Поле 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75005" y="1342621"/>
          <a:ext cx="1281847" cy="4687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  <a:round/>
        </a:ln>
      </cdr:spPr>
      <cdr:txBody>
        <a:bodyPr xmlns:a="http://schemas.openxmlformats.org/drawingml/2006/main" rot="0" vert="horz" wrap="square" lIns="91440" tIns="45720" rIns="91440" bIns="45720" anchor="t" anchorCtr="0" upright="1">
          <a:noAutofit/>
        </a:bodyPr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200" b="1" dirty="0">
              <a:cs typeface="Arial"/>
            </a:rPr>
            <a:t>9 881 млн</a:t>
          </a:r>
          <a:r>
            <a:rPr lang="en-US" sz="1200" b="1" dirty="0">
              <a:cs typeface="Arial"/>
            </a:rPr>
            <a:t> </a:t>
          </a:r>
          <a:r>
            <a:rPr lang="ru-RU" sz="1200" b="1" dirty="0">
              <a:cs typeface="Arial"/>
            </a:rPr>
            <a:t>руб.</a:t>
          </a:r>
          <a:endParaRPr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0.07521</cdr:x>
      <cdr:y>0.59475</cdr:y>
    </cdr:from>
    <cdr:to>
      <cdr:x>0.18478</cdr:x>
      <cdr:y>0.75328</cdr:y>
    </cdr:to>
    <cdr:grpSp>
      <cdr:nvGrpSpPr>
        <cdr:cNvPr id="2" name="Группа 1">
          <a:extLst xmlns:a="http://schemas.openxmlformats.org/drawingml/2006/main">
            <a:ext uri="{FF2B5EF4-FFF2-40B4-BE49-F238E27FC236}">
              <a16:creationId xmlns:a16="http://schemas.microsoft.com/office/drawing/2014/main" id="{BD708646-2C94-C17A-D2FF-362CFD3812A2}"/>
            </a:ext>
          </a:extLst>
        </cdr:cNvPr>
        <cdr:cNvGrpSpPr/>
      </cdr:nvGrpSpPr>
      <cdr:grpSpPr bwMode="auto">
        <a:xfrm xmlns:a="http://schemas.openxmlformats.org/drawingml/2006/main">
          <a:off x="290684" y="1410536"/>
          <a:ext cx="423483" cy="375977"/>
          <a:chOff x="6757002" y="4259617"/>
          <a:chExt cx="255620" cy="276922"/>
        </a:xfrm>
      </cdr:grpSpPr>
      <cdr:sp macro="" textlink="">
        <cdr:nvSpPr>
          <cdr:cNvPr id="5" name="Овал 4"/>
          <cdr:cNvSpPr/>
        </cdr:nvSpPr>
        <cdr:spPr bwMode="auto">
          <a:xfrm xmlns:a="http://schemas.openxmlformats.org/drawingml/2006/main">
            <a:off x="6757002" y="4259617"/>
            <a:ext cx="255620" cy="276922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B6B6D"/>
          </a:solidFill>
          <a:ln xmlns:a="http://schemas.openxmlformats.org/drawingml/2006/main" w="9525" cap="flat" cmpd="sng" algn="ctr">
            <a:noFill/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  <cdr:txBody>
          <a:bodyPr xmlns:a="http://schemas.openxmlformats.org/drawingml/2006/main"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ru-RU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defTabSz="888999">
              <a:defRPr/>
            </a:pPr>
            <a:r>
              <a:rPr lang="ru-RU" sz="300">
                <a:ln w="0">
                  <a:round/>
                </a:ln>
                <a:solidFill>
                  <a:prstClr val="white"/>
                </a:solidFill>
              </a:rPr>
              <a:t>      </a:t>
            </a:r>
            <a:r>
              <a:rPr lang="ru-RU" sz="400">
                <a:ln w="0"/>
                <a:solidFill>
                  <a:prstClr val="white"/>
                </a:solidFill>
              </a:rPr>
              <a:t>0101…</a:t>
            </a:r>
            <a:endParaRPr/>
          </a:p>
        </cdr:txBody>
      </cdr:sp>
      <cdr:cxnSp macro="">
        <cdr:nvCxnSpPr>
          <cdr:cNvPr id="6" name="Прямая соединительная линия 5">
            <a:extLst xmlns:a="http://schemas.openxmlformats.org/drawingml/2006/main">
              <a:ext uri="{FF2B5EF4-FFF2-40B4-BE49-F238E27FC236}">
                <a16:creationId xmlns:a16="http://schemas.microsoft.com/office/drawing/2014/main" id="{197AF769-E512-DBDD-B1F0-D030171535DC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794437" y="4469121"/>
            <a:ext cx="1807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7" name="Прямая соединительная линия 6">
            <a:extLst xmlns:a="http://schemas.openxmlformats.org/drawingml/2006/main">
              <a:ext uri="{FF2B5EF4-FFF2-40B4-BE49-F238E27FC236}">
                <a16:creationId xmlns:a16="http://schemas.microsoft.com/office/drawing/2014/main" id="{7D2E696C-2181-D092-EFDA-ECBDA523F27F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21028" y="4417427"/>
            <a:ext cx="1197" cy="553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8" name="Прямая соединительная линия 7">
            <a:extLst xmlns:a="http://schemas.openxmlformats.org/drawingml/2006/main">
              <a:ext uri="{FF2B5EF4-FFF2-40B4-BE49-F238E27FC236}">
                <a16:creationId xmlns:a16="http://schemas.microsoft.com/office/drawing/2014/main" id="{88D93588-3FE3-0696-7F26-B473538BBE4D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947760" y="4417427"/>
            <a:ext cx="1197" cy="553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id="{0B3346E7-BCB3-1840-2623-0E39DF734D03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84093" y="4441848"/>
            <a:ext cx="1197" cy="276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0" name="Прямая соединительная линия 9">
            <a:extLst xmlns:a="http://schemas.openxmlformats.org/drawingml/2006/main">
              <a:ext uri="{FF2B5EF4-FFF2-40B4-BE49-F238E27FC236}">
                <a16:creationId xmlns:a16="http://schemas.microsoft.com/office/drawing/2014/main" id="{D042E542-B8CB-F98F-C4ED-506581662CF3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38218" y="4362862"/>
            <a:ext cx="93189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1" name="Прямая соединительная линия 10">
            <a:extLst xmlns:a="http://schemas.openxmlformats.org/drawingml/2006/main">
              <a:ext uri="{FF2B5EF4-FFF2-40B4-BE49-F238E27FC236}">
                <a16:creationId xmlns:a16="http://schemas.microsoft.com/office/drawing/2014/main" id="{335AE745-C7D9-AC8D-FC69-F5C41D09C027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 flipV="1">
            <a:off x="6929592" y="4359825"/>
            <a:ext cx="0" cy="8307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2" name="Прямая соединительная линия 11">
            <a:extLst xmlns:a="http://schemas.openxmlformats.org/drawingml/2006/main">
              <a:ext uri="{FF2B5EF4-FFF2-40B4-BE49-F238E27FC236}">
                <a16:creationId xmlns:a16="http://schemas.microsoft.com/office/drawing/2014/main" id="{EC8B6403-B598-D15F-BF67-4C57FA222C10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 flipV="1">
            <a:off x="6840387" y="4359825"/>
            <a:ext cx="0" cy="8307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3" name="Прямая соединительная линия 12">
            <a:extLst xmlns:a="http://schemas.openxmlformats.org/drawingml/2006/main">
              <a:ext uri="{FF2B5EF4-FFF2-40B4-BE49-F238E27FC236}">
                <a16:creationId xmlns:a16="http://schemas.microsoft.com/office/drawing/2014/main" id="{E71767EA-D028-77CC-CE4B-61799C6AE634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 flipV="1">
            <a:off x="6885748" y="4333556"/>
            <a:ext cx="0" cy="276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4" name="Прямая соединительная линия 13">
            <a:extLst xmlns:a="http://schemas.openxmlformats.org/drawingml/2006/main">
              <a:ext uri="{FF2B5EF4-FFF2-40B4-BE49-F238E27FC236}">
                <a16:creationId xmlns:a16="http://schemas.microsoft.com/office/drawing/2014/main" id="{8EFD43E5-2A72-32BA-D899-690DC81B844F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84093" y="4283768"/>
            <a:ext cx="1197" cy="553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14.05.2025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14.05.2025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7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40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15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5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1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4" y="836712"/>
            <a:ext cx="1649636" cy="8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83" y="5733257"/>
            <a:ext cx="1645401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  |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03849" y="5733257"/>
            <a:ext cx="833660" cy="269875"/>
          </a:xfr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МЕСЯЦ 2021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1524" y="5733257"/>
            <a:ext cx="672260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50" dirty="0">
                <a:solidFill>
                  <a:schemeClr val="accent4"/>
                </a:solidFill>
              </a:rPr>
              <a:t>Макет настроен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59" userDrawn="1">
          <p15:clr>
            <a:srgbClr val="FBAE40"/>
          </p15:clr>
        </p15:guide>
        <p15:guide id="2" pos="300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500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7934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787503" y="1616076"/>
            <a:ext cx="391161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454105" y="1616076"/>
            <a:ext cx="390239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4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2" userDrawn="1">
          <p15:clr>
            <a:srgbClr val="FBAE40"/>
          </p15:clr>
        </p15:guide>
        <p15:guide id="4" pos="3668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45005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3332221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623608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2619499" y="3940952"/>
            <a:ext cx="1736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7" userDrawn="1">
          <p15:clr>
            <a:srgbClr val="FBAE40"/>
          </p15:clr>
        </p15:guide>
        <p15:guide id="2" pos="1646" userDrawn="1">
          <p15:clr>
            <a:srgbClr val="FBAE40"/>
          </p15:clr>
        </p15:guide>
        <p15:guide id="3" pos="2744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8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50057" y="3933825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450057" y="3921125"/>
            <a:ext cx="8252222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87504" y="3933825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56" y="981076"/>
            <a:ext cx="8251984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60648"/>
            <a:ext cx="1579818" cy="8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 userDrawn="1"/>
        </p:nvSpPr>
        <p:spPr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7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34225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318514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0827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7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0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  <p15:guide id="2" pos="2744">
          <p15:clr>
            <a:srgbClr val="FBAE40"/>
          </p15:clr>
        </p15:guide>
        <p15:guide id="3" pos="1646">
          <p15:clr>
            <a:srgbClr val="FBAE40"/>
          </p15:clr>
        </p15:guide>
        <p15:guide id="4" pos="1392">
          <p15:clr>
            <a:srgbClr val="FBAE40"/>
          </p15:clr>
        </p15:guide>
        <p15:guide id="5" pos="4128">
          <p15:clr>
            <a:srgbClr val="FBAE40"/>
          </p15:clr>
        </p15:guide>
        <p15:guide id="6" pos="4377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2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25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434225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318514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560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025454" y="4595856"/>
            <a:ext cx="5676828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3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9" y="302007"/>
            <a:ext cx="1582065" cy="8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386516"/>
            <a:ext cx="6952972" cy="431355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976314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1561991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214766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1763688" y="2733345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763688" y="3319022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3904699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449037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05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0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07740"/>
            <a:ext cx="1106463" cy="5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ogoEng" hidden="1"/>
          <p:cNvSpPr/>
          <p:nvPr userDrawn="1"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449581" y="981512"/>
            <a:ext cx="825245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310897" y="6542052"/>
            <a:ext cx="3911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0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763688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811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801" r:id="rId30"/>
    <p:sldLayoutId id="2147483802" r:id="rId31"/>
    <p:sldLayoutId id="2147483803" r:id="rId32"/>
    <p:sldLayoutId id="2147483812" r:id="rId33"/>
    <p:sldLayoutId id="2147483799" r:id="rId34"/>
    <p:sldLayoutId id="2147483800" r:id="rId35"/>
    <p:sldLayoutId id="2147483798" r:id="rId36"/>
    <p:sldLayoutId id="2147483806" r:id="rId37"/>
  </p:sldLayoutIdLst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263129" indent="-127397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8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588" userDrawn="1">
          <p15:clr>
            <a:srgbClr val="F26B43"/>
          </p15:clr>
        </p15:guide>
        <p15:guide id="39" pos="5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5760640" cy="1329595"/>
          </a:xfrm>
        </p:spPr>
        <p:txBody>
          <a:bodyPr/>
          <a:lstStyle/>
          <a:p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КОНСОЛИДИРОВАННЫЕ ФИНАНСОВЫЕ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РЕЗУЛЬТАТЫ ПО МСФО ГРУППЫ КОМПАНИЙ ПАО «РОССЕТИ СЕВЕРО-ЗАПАД» 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ЗА 2024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08383" y="5733257"/>
            <a:ext cx="1645401" cy="269875"/>
          </a:xfrm>
        </p:spPr>
        <p:txBody>
          <a:bodyPr/>
          <a:lstStyle/>
          <a:p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03848" y="5733257"/>
            <a:ext cx="1152127" cy="269875"/>
          </a:xfrm>
        </p:spPr>
        <p:txBody>
          <a:bodyPr/>
          <a:lstStyle/>
          <a:p>
            <a:pPr algn="ctr"/>
            <a:r>
              <a:rPr lang="ru-RU" sz="1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Май 2025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427984" y="5733257"/>
            <a:ext cx="1440160" cy="269875"/>
          </a:xfrm>
        </p:spPr>
        <p:txBody>
          <a:bodyPr/>
          <a:lstStyle/>
          <a:p>
            <a:pPr algn="ctr"/>
            <a:r>
              <a:rPr lang="ru-RU" sz="1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B91F27BF-B48B-4695-A87E-43091A254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315298"/>
              </p:ext>
            </p:extLst>
          </p:nvPr>
        </p:nvGraphicFramePr>
        <p:xfrm>
          <a:off x="4814458" y="4253281"/>
          <a:ext cx="3991034" cy="233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D06E2A8-4AE5-F2C3-44CD-6A776B1F4FDC}"/>
              </a:ext>
            </a:extLst>
          </p:cNvPr>
          <p:cNvSpPr/>
          <p:nvPr/>
        </p:nvSpPr>
        <p:spPr>
          <a:xfrm>
            <a:off x="7073191" y="5131830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1143BA33-C2CB-44BC-96A6-28749E6D7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788198"/>
              </p:ext>
            </p:extLst>
          </p:nvPr>
        </p:nvGraphicFramePr>
        <p:xfrm>
          <a:off x="412904" y="4171154"/>
          <a:ext cx="3991035" cy="247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8A2B36A-B630-4B06-B51C-B5BADD98B1ED}"/>
              </a:ext>
            </a:extLst>
          </p:cNvPr>
          <p:cNvSpPr/>
          <p:nvPr/>
        </p:nvSpPr>
        <p:spPr>
          <a:xfrm>
            <a:off x="6809975" y="5061977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1D01DE-1F0D-42CA-8748-DEA0E4F6C803}"/>
              </a:ext>
            </a:extLst>
          </p:cNvPr>
          <p:cNvSpPr txBox="1"/>
          <p:nvPr/>
        </p:nvSpPr>
        <p:spPr>
          <a:xfrm>
            <a:off x="3275856" y="5471380"/>
            <a:ext cx="4572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-1 000</a:t>
            </a: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C157FBB9-8448-43CF-8BEF-241452E74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744101"/>
              </p:ext>
            </p:extLst>
          </p:nvPr>
        </p:nvGraphicFramePr>
        <p:xfrm>
          <a:off x="735236" y="1251893"/>
          <a:ext cx="3695853" cy="22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9390445-7588-4544-A18D-02DE6B0DE4D0}"/>
              </a:ext>
            </a:extLst>
          </p:cNvPr>
          <p:cNvGrpSpPr/>
          <p:nvPr/>
        </p:nvGrpSpPr>
        <p:grpSpPr>
          <a:xfrm>
            <a:off x="2097970" y="2246640"/>
            <a:ext cx="970383" cy="521695"/>
            <a:chOff x="2645771" y="2027181"/>
            <a:chExt cx="970383" cy="521695"/>
          </a:xfrm>
        </p:grpSpPr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D29BD64D-097C-4A00-9B41-F270DE54F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5771" y="2096239"/>
              <a:ext cx="970383" cy="42196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BEC4E9E-5456-4D66-B038-6E7CEDCDC67F}"/>
                </a:ext>
              </a:extLst>
            </p:cNvPr>
            <p:cNvSpPr/>
            <p:nvPr/>
          </p:nvSpPr>
          <p:spPr>
            <a:xfrm>
              <a:off x="2800218" y="2027181"/>
              <a:ext cx="560245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23904FD-C7CE-4195-B0A8-9DFFDAA77DB3}"/>
                </a:ext>
              </a:extLst>
            </p:cNvPr>
            <p:cNvSpPr/>
            <p:nvPr/>
          </p:nvSpPr>
          <p:spPr>
            <a:xfrm>
              <a:off x="2687164" y="2193802"/>
              <a:ext cx="820690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+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10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,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2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CDA628E-3290-1538-4308-0E792C9DA9D2}"/>
              </a:ext>
            </a:extLst>
          </p:cNvPr>
          <p:cNvSpPr txBox="1"/>
          <p:nvPr/>
        </p:nvSpPr>
        <p:spPr>
          <a:xfrm>
            <a:off x="4868182" y="1508765"/>
            <a:ext cx="39088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 defTabSz="457200">
              <a:defRPr/>
            </a:pPr>
            <a:r>
              <a:rPr lang="ru-RU" sz="10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Показатель EBITDA составил 10 210 млн руб., увеличение составило 947 млн руб., или 10,2% по сравнению с аналогичным периодом 2023 года. EBITDA за 2024 год рассчитана с учетом сбытовой деятельности и дополнительно включает в себя показатели: чистая прибыль от выбытия дочернего предприятия 1 179 млн руб.; прибыль до налогообложения, заработанная  прекращенной деятельностью за 2024 год 177 млн руб.; процентные расходы по прекращенной деятельности 6 млн руб</a:t>
            </a:r>
            <a:r>
              <a:rPr lang="ru-RU" sz="105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. </a:t>
            </a:r>
            <a:r>
              <a:rPr lang="ru-RU" sz="10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Наибольшее влияние на улучшение показателя EBITDA относительного 2023 года оказало увеличение выручки от  передачи электроэнергии за счет роста объемов оказанных услуг и выручки от технологического присоединения к электросетям.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C2C697-D411-AACB-7B81-3956936C7B2A}"/>
              </a:ext>
            </a:extLst>
          </p:cNvPr>
          <p:cNvSpPr/>
          <p:nvPr/>
        </p:nvSpPr>
        <p:spPr>
          <a:xfrm>
            <a:off x="393484" y="91712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EBITDA</a:t>
            </a:r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МЛН РУБ.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4AFA68E-A1EB-50E9-E50E-72103685DEFC}"/>
              </a:ext>
            </a:extLst>
          </p:cNvPr>
          <p:cNvSpPr/>
          <p:nvPr/>
        </p:nvSpPr>
        <p:spPr>
          <a:xfrm>
            <a:off x="4871523" y="895078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КЛЮЧЕВЫЕ ФАКТОРЫ ИЗМЕНЕНИЯ </a:t>
            </a:r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EBITDA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6540F4-F7FF-89FE-0CAB-94DD0A1E8873}"/>
              </a:ext>
            </a:extLst>
          </p:cNvPr>
          <p:cNvSpPr/>
          <p:nvPr/>
        </p:nvSpPr>
        <p:spPr>
          <a:xfrm>
            <a:off x="364752" y="3595065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ФОРМИРОВАНИЕ ПРИБЫЛИ ЗА </a:t>
            </a:r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024 ГОД, МЛН РУБ</a:t>
            </a:r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RU" sz="16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0BDC0D-8C63-21F7-D88A-849C55EC55C2}"/>
              </a:ext>
            </a:extLst>
          </p:cNvPr>
          <p:cNvSpPr/>
          <p:nvPr/>
        </p:nvSpPr>
        <p:spPr>
          <a:xfrm>
            <a:off x="4842791" y="3573016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ФИНАНСОВЫЙ РЕЗУЛЬТАТ, </a:t>
            </a:r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МЛН РУБ.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192ACD2-53E1-8E42-37F2-218066B2820E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EBITDA </a:t>
            </a:r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ФОРМИРОВАНИЕ ПРИБЫЛИ</a:t>
            </a:r>
          </a:p>
        </p:txBody>
      </p:sp>
    </p:spTree>
    <p:extLst>
      <p:ext uri="{BB962C8B-B14F-4D97-AF65-F5344CB8AC3E}">
        <p14:creationId xmlns:p14="http://schemas.microsoft.com/office/powerpoint/2010/main" val="366853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954191"/>
              </p:ext>
            </p:extLst>
          </p:nvPr>
        </p:nvGraphicFramePr>
        <p:xfrm>
          <a:off x="359539" y="990399"/>
          <a:ext cx="4212459" cy="2674154"/>
        </p:xfrm>
        <a:graphic>
          <a:graphicData uri="http://schemas.openxmlformats.org/drawingml/2006/table">
            <a:tbl>
              <a:tblPr/>
              <a:tblGrid>
                <a:gridCol w="199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960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  <a:endParaRPr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  <a:endParaRPr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Изменение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5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B w="12700" algn="ctr">
                      <a:solidFill>
                        <a:schemeClr val="accent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B w="12700" algn="ctr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млн руб.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%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1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ФИНАНСИРОВАНИЕ ИП, </a:t>
                      </a:r>
                      <a:b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всего с НДС</a:t>
                      </a:r>
                      <a:endParaRPr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8 841</a:t>
                      </a:r>
                      <a:endParaRPr sz="1000" b="1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9 881</a:t>
                      </a: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+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1 040 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+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11,8%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Собственные средства</a:t>
                      </a:r>
                      <a:endParaRPr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5 859</a:t>
                      </a:r>
                      <a:endParaRPr sz="1000" b="1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8 467</a:t>
                      </a: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+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2 608 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+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44,5%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6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Прибыль, направляемая на инвестиции</a:t>
                      </a:r>
                      <a:endParaRPr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1 822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4 386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+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2 564 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+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140,7%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Амортизация</a:t>
                      </a:r>
                      <a:endParaRPr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2 529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2 890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+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361 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+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14,3%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4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Возврат НДС</a:t>
                      </a:r>
                      <a:endParaRPr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732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427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305 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-41,7%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4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Прочие собственные средства</a:t>
                      </a:r>
                      <a:endParaRPr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776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764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-12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-1,5%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Привлеченные средства</a:t>
                      </a:r>
                      <a:endParaRPr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2 983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1 413</a:t>
                      </a: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-1 570 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-52,6%</a:t>
                      </a:r>
                    </a:p>
                  </a:txBody>
                  <a:tcPr marL="5443" marR="5443" marT="544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 bwMode="auto">
          <a:xfrm>
            <a:off x="6955994" y="5351130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srgbClr val="C0504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Объект 12"/>
          <p:cNvSpPr txBox="1"/>
          <p:nvPr/>
        </p:nvSpPr>
        <p:spPr bwMode="auto">
          <a:xfrm>
            <a:off x="4703499" y="1538021"/>
            <a:ext cx="3908822" cy="212653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200" b="1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Финансирование инвестиционной программы за 2024 г. увеличилось на 1 040  млн руб. или на </a:t>
            </a:r>
            <a:r>
              <a:rPr lang="ru-RU" sz="1200" b="1" i="0" u="none" strike="noStrike" kern="1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11,8</a:t>
            </a:r>
            <a:r>
              <a:rPr lang="ru-RU" sz="1200" b="1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% относительно  2023 г.</a:t>
            </a:r>
            <a:endParaRPr lang="ru-RU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0488" marR="0" lvl="2" indent="-90488" algn="just"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200" b="1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Изменение источников  финансирования за 2024 г. относительно 2023 г.:</a:t>
            </a:r>
            <a:endParaRPr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None/>
              <a:defRPr/>
            </a:pP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ru-RU" sz="1200" b="0" i="0" u="none" strike="noStrike" cap="none" spc="0" dirty="0" smtClean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Прибыль</a:t>
            </a:r>
            <a:r>
              <a:rPr lang="ru-RU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направляемая на инвестиции: +2 564 млн руб. </a:t>
            </a:r>
            <a:r>
              <a:rPr lang="ru-RU" sz="1200" b="0" i="0" u="none" strike="noStrike" cap="none" spc="0" dirty="0" smtClean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None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200" b="0" i="0" u="none" strike="noStrike" cap="none" spc="0" dirty="0" smtClean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или </a:t>
            </a:r>
            <a:r>
              <a:rPr lang="en-US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141</a:t>
            </a:r>
            <a:r>
              <a:rPr lang="ru-RU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Амортизация: + 361 млн руб. или +1</a:t>
            </a:r>
            <a:r>
              <a:rPr lang="en-US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ru-RU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Возврат НДС: -305 млн руб. или -</a:t>
            </a:r>
            <a:r>
              <a:rPr lang="en-US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42</a:t>
            </a:r>
            <a:r>
              <a:rPr lang="ru-RU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Прочие собственные средства: -12</a:t>
            </a:r>
            <a:r>
              <a:rPr lang="en-US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млн руб. или </a:t>
            </a:r>
            <a:r>
              <a:rPr lang="en-US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-2</a:t>
            </a:r>
            <a:r>
              <a:rPr lang="ru-RU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Привлеченные средства: -1 570 </a:t>
            </a: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млн руб. или -</a:t>
            </a:r>
            <a:r>
              <a:rPr lang="en-US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53</a:t>
            </a:r>
            <a:r>
              <a:rPr lang="ru-RU" sz="1200" b="0" i="0" u="none" strike="noStrike" cap="none" spc="0" dirty="0">
                <a:ln>
                  <a:noFill/>
                </a:ln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endParaRPr lang="ru-RU" sz="900" b="0" i="0" u="none" strike="noStrike" cap="none" spc="0" dirty="0">
              <a:ln>
                <a:noFill/>
              </a:ln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504232000" name="Диаграмма 15042319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003848"/>
              </p:ext>
            </p:extLst>
          </p:nvPr>
        </p:nvGraphicFramePr>
        <p:xfrm>
          <a:off x="3726468" y="4251442"/>
          <a:ext cx="5292077" cy="256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19"/>
          <p:cNvSpPr/>
          <p:nvPr/>
        </p:nvSpPr>
        <p:spPr>
          <a:xfrm>
            <a:off x="974994" y="4849391"/>
            <a:ext cx="423445" cy="425331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1" i="0" u="none" strike="noStrike" kern="0" cap="none" spc="0" normalizeH="0" baseline="0" noProof="0">
              <a:ln w="22225">
                <a:solidFill>
                  <a:srgbClr val="4FC5B5"/>
                </a:solidFill>
                <a:prstDash val="solid"/>
              </a:ln>
              <a:solidFill>
                <a:srgbClr val="4FC5B5">
                  <a:lumMod val="40000"/>
                  <a:lumOff val="6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8B3293-82A6-00DB-E075-BD169C0DECFD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ИНВЕСТИЦИОННАЯ ПРОГРАММА: ИСТОЧНИКИ ФИНАНСИРОВАНИЯ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FB19C5-DE87-9F5E-614D-4BCC6284FD1F}"/>
              </a:ext>
            </a:extLst>
          </p:cNvPr>
          <p:cNvSpPr/>
          <p:nvPr/>
        </p:nvSpPr>
        <p:spPr>
          <a:xfrm>
            <a:off x="4703498" y="3835334"/>
            <a:ext cx="4028069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Финансирование </a:t>
            </a:r>
            <a:r>
              <a:rPr lang="ru-RU" sz="1600" b="1" cap="all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ипР</a:t>
            </a: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по направлениям за 2024 год</a:t>
            </a:r>
            <a:endParaRPr lang="ru-RU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E35C53-9009-CB47-BD1A-D91ECE5AAFBF}"/>
              </a:ext>
            </a:extLst>
          </p:cNvPr>
          <p:cNvSpPr/>
          <p:nvPr/>
        </p:nvSpPr>
        <p:spPr>
          <a:xfrm>
            <a:off x="359538" y="3855052"/>
            <a:ext cx="4212459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defRPr/>
            </a:pP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Ввод мощности</a:t>
            </a:r>
            <a:endParaRPr lang="ru-RU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123E13-5B25-7F62-A580-08CC285085F9}"/>
              </a:ext>
            </a:extLst>
          </p:cNvPr>
          <p:cNvSpPr/>
          <p:nvPr/>
        </p:nvSpPr>
        <p:spPr>
          <a:xfrm>
            <a:off x="4688590" y="990398"/>
            <a:ext cx="4028069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источники финансирования ИП</a:t>
            </a:r>
            <a:endParaRPr lang="ru-RU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CF46719-5D06-B3A5-6C8D-6FAA63EC73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363724"/>
              </p:ext>
            </p:extLst>
          </p:nvPr>
        </p:nvGraphicFramePr>
        <p:xfrm>
          <a:off x="707036" y="4475208"/>
          <a:ext cx="3864961" cy="237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16">
            <a:extLst>
              <a:ext uri="{FF2B5EF4-FFF2-40B4-BE49-F238E27FC236}">
                <a16:creationId xmlns:a16="http://schemas.microsoft.com/office/drawing/2014/main" id="{6DCE9AD2-1DD5-E371-A35A-7B83546E17F1}"/>
              </a:ext>
            </a:extLst>
          </p:cNvPr>
          <p:cNvSpPr txBox="1"/>
          <p:nvPr/>
        </p:nvSpPr>
        <p:spPr bwMode="auto">
          <a:xfrm>
            <a:off x="1763685" y="5657097"/>
            <a:ext cx="36004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</a:rPr>
              <a:t>МВА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56D44CB9-4E82-A7EE-3380-413C9FCD72D8}"/>
              </a:ext>
            </a:extLst>
          </p:cNvPr>
          <p:cNvSpPr txBox="1"/>
          <p:nvPr/>
        </p:nvSpPr>
        <p:spPr bwMode="auto">
          <a:xfrm>
            <a:off x="3454584" y="4991988"/>
            <a:ext cx="36004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</a:rPr>
              <a:t>МВА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24CFF71-6F06-B23E-0C06-D6F8AA95E802}"/>
              </a:ext>
            </a:extLst>
          </p:cNvPr>
          <p:cNvSpPr txBox="1"/>
          <p:nvPr/>
        </p:nvSpPr>
        <p:spPr bwMode="auto">
          <a:xfrm>
            <a:off x="2071016" y="4445626"/>
            <a:ext cx="24051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200" dirty="0"/>
              <a:t>км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66C9ECF-F703-15F9-D0DF-52FAC5A0A538}"/>
              </a:ext>
            </a:extLst>
          </p:cNvPr>
          <p:cNvSpPr txBox="1"/>
          <p:nvPr/>
        </p:nvSpPr>
        <p:spPr bwMode="auto">
          <a:xfrm>
            <a:off x="3814624" y="5733256"/>
            <a:ext cx="24051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</a:rPr>
              <a:t>км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4ED19353-FEA6-4469-9CEE-906FECC31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321708"/>
              </p:ext>
            </p:extLst>
          </p:nvPr>
        </p:nvGraphicFramePr>
        <p:xfrm>
          <a:off x="176486" y="1329490"/>
          <a:ext cx="4568488" cy="201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627DCCFF-0923-4A7D-AA3A-2FAF77A3E7A3}"/>
              </a:ext>
            </a:extLst>
          </p:cNvPr>
          <p:cNvSpPr txBox="1"/>
          <p:nvPr/>
        </p:nvSpPr>
        <p:spPr>
          <a:xfrm>
            <a:off x="465517" y="3341347"/>
            <a:ext cx="26424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 </a:t>
            </a:r>
            <a:r>
              <a:rPr lang="ru-RU" sz="9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включая обязательства по аренде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5D45E6-B7FA-4F5F-BD74-C40DD2893366}"/>
              </a:ext>
            </a:extLst>
          </p:cNvPr>
          <p:cNvSpPr txBox="1"/>
          <p:nvPr/>
        </p:nvSpPr>
        <p:spPr>
          <a:xfrm>
            <a:off x="4817765" y="6237312"/>
            <a:ext cx="376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** Без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обязательств по аренде </a:t>
            </a: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и процентов по кредитам и займам.</a:t>
            </a:r>
          </a:p>
        </p:txBody>
      </p:sp>
      <p:sp>
        <p:nvSpPr>
          <p:cNvPr id="20" name="Объект 12">
            <a:extLst>
              <a:ext uri="{FF2B5EF4-FFF2-40B4-BE49-F238E27FC236}">
                <a16:creationId xmlns:a16="http://schemas.microsoft.com/office/drawing/2014/main" id="{5E7179F3-2467-4A80-9D07-4FB0CDA6C5AD}"/>
              </a:ext>
            </a:extLst>
          </p:cNvPr>
          <p:cNvSpPr txBox="1">
            <a:spLocks/>
          </p:cNvSpPr>
          <p:nvPr/>
        </p:nvSpPr>
        <p:spPr>
          <a:xfrm>
            <a:off x="176486" y="3559860"/>
            <a:ext cx="4248259" cy="295232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Показатель Долг/EBITDA по итогам 2024 г. снизился на 0,1 по сравнению с показателем Долг/EBITDA по итогам 2023 г. и составил 1,5. Снижение показателя Долг/EBITDA обусловлено ростом EBITDA.</a:t>
            </a:r>
          </a:p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endParaRPr lang="ru-RU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Задолженность по кредитам и займам на конец отчетного периода (без учета обязательств по аренде) составила 13 896 млн руб., в том числе:</a:t>
            </a:r>
          </a:p>
          <a:p>
            <a:pPr marL="177800" marR="0" lvl="2" indent="0" algn="just" defTabSz="457200" fontAlgn="auto"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- долгосрочные кредиты банков – 1 721 млн руб., что составляет 12% в структуре кредитного портфеля Общества;</a:t>
            </a:r>
          </a:p>
          <a:p>
            <a:pPr marL="177800" marR="0" lvl="2" indent="0" algn="just" defTabSz="457200" fontAlgn="auto"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- краткосрочные кредиты банков – 12 175 млн руб., что составляет 88% в структуре кредитного портфеля Общества.</a:t>
            </a:r>
          </a:p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endParaRPr lang="ru-RU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Сумма задолженности по процентам и займам на 31.12.2024 составила 130  млн руб.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61517F-656D-1B93-6C04-854E16EA9267}"/>
              </a:ext>
            </a:extLst>
          </p:cNvPr>
          <p:cNvSpPr/>
          <p:nvPr/>
        </p:nvSpPr>
        <p:spPr>
          <a:xfrm>
            <a:off x="393484" y="91712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tabLst/>
              <a:defRPr/>
            </a:pP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Соотношение долга (млн руб.) к </a:t>
            </a:r>
            <a:r>
              <a:rPr lang="en-US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EBITDA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C1D28B-A2A5-1775-E089-DE2D94550596}"/>
              </a:ext>
            </a:extLst>
          </p:cNvPr>
          <p:cNvSpPr/>
          <p:nvPr/>
        </p:nvSpPr>
        <p:spPr>
          <a:xfrm>
            <a:off x="4844201" y="897305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Кредитный рейтинг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75285B-1D04-D9E0-A2F3-D35FECDE3C0C}"/>
              </a:ext>
            </a:extLst>
          </p:cNvPr>
          <p:cNvSpPr/>
          <p:nvPr/>
        </p:nvSpPr>
        <p:spPr>
          <a:xfrm>
            <a:off x="4845532" y="3887916"/>
            <a:ext cx="3845137" cy="7465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tabLst/>
              <a:defRPr/>
            </a:pP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Структура долгового портфеля на 31.12.2024 по сроку погашения**,</a:t>
            </a:r>
          </a:p>
          <a:p>
            <a:pPr marR="0" lvl="0" fontAlgn="auto">
              <a:tabLst/>
              <a:defRPr/>
            </a:pPr>
            <a:r>
              <a:rPr lang="ru-RU" sz="1600" b="1" cap="al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млн руб.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F1DA278-49D6-1E56-65FE-AD8D54639404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КРЕДИТНЫЙ ПОРТФЕЛЬ ГРУППЫ КОМПАНИЙ ПО </a:t>
            </a:r>
            <a:r>
              <a:rPr lang="ru-RU" sz="18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ИТОГАМ 2024 </a:t>
            </a:r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ГОДА</a:t>
            </a:r>
          </a:p>
        </p:txBody>
      </p:sp>
      <p:sp>
        <p:nvSpPr>
          <p:cNvPr id="2" name="Объект 12">
            <a:extLst>
              <a:ext uri="{FF2B5EF4-FFF2-40B4-BE49-F238E27FC236}">
                <a16:creationId xmlns:a16="http://schemas.microsoft.com/office/drawing/2014/main" id="{92220BF2-5FF5-25FA-1D2B-7E8C03D79761}"/>
              </a:ext>
            </a:extLst>
          </p:cNvPr>
          <p:cNvSpPr txBox="1">
            <a:spLocks/>
          </p:cNvSpPr>
          <p:nvPr/>
        </p:nvSpPr>
        <p:spPr>
          <a:xfrm>
            <a:off x="4855173" y="1988673"/>
            <a:ext cx="3843879" cy="8080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29.07.20</a:t>
            </a:r>
            <a:r>
              <a:rPr lang="ru-RU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24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Аналитическое Кредитное Рейтинговое Агентство (АКРА)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подтвердило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кредитный рейтинг ПАО «Россети Северо-Запад» на уровне АА+(RU), прогноз «Стабильный».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DC63E17-8AEA-1B13-1E5A-00BD7DD19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50483"/>
              </p:ext>
            </p:extLst>
          </p:nvPr>
        </p:nvGraphicFramePr>
        <p:xfrm>
          <a:off x="4844048" y="1447950"/>
          <a:ext cx="3843879" cy="4563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81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3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AA+(RU</a:t>
                      </a:r>
                      <a:r>
                        <a:rPr lang="en-US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Стабильный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00BA43-C877-8170-F2C5-4D746A8A650E}"/>
              </a:ext>
            </a:extLst>
          </p:cNvPr>
          <p:cNvPicPr/>
          <p:nvPr/>
        </p:nvPicPr>
        <p:blipFill rotWithShape="1">
          <a:blip r:embed="rId3"/>
          <a:srcRect l="18072" t="80550" r="61711" b="11834"/>
          <a:stretch/>
        </p:blipFill>
        <p:spPr bwMode="auto">
          <a:xfrm>
            <a:off x="4844048" y="1480883"/>
            <a:ext cx="1476862" cy="349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4970946-DE0D-A597-3219-8E88E762D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17915"/>
              </p:ext>
            </p:extLst>
          </p:nvPr>
        </p:nvGraphicFramePr>
        <p:xfrm>
          <a:off x="4831355" y="2607387"/>
          <a:ext cx="3856572" cy="4563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85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3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200" b="0" kern="1200" baseline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uAA</a:t>
                      </a:r>
                      <a:endParaRPr lang="ru-RU" sz="1200" b="0" kern="1200" baseline="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Стабильный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Объект 12">
            <a:extLst>
              <a:ext uri="{FF2B5EF4-FFF2-40B4-BE49-F238E27FC236}">
                <a16:creationId xmlns:a16="http://schemas.microsoft.com/office/drawing/2014/main" id="{8B25270A-1658-6F2C-4B87-3F74C1DCABB4}"/>
              </a:ext>
            </a:extLst>
          </p:cNvPr>
          <p:cNvSpPr txBox="1">
            <a:spLocks/>
          </p:cNvSpPr>
          <p:nvPr/>
        </p:nvSpPr>
        <p:spPr>
          <a:xfrm>
            <a:off x="4897925" y="3088712"/>
            <a:ext cx="3780558" cy="8080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29.11.2024 Рейтинговое агентство «Эксперт РА» </a:t>
            </a:r>
            <a:r>
              <a:rPr lang="ru-RU" sz="1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присвоило </a:t>
            </a:r>
            <a:r>
              <a:rPr lang="ru-RU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рейтинг кредитоспособности нефинансовой компании ПАО «Россети Северо-Запад» на уровне </a:t>
            </a:r>
            <a:r>
              <a:rPr lang="ru-RU" sz="1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ruAA</a:t>
            </a:r>
            <a:r>
              <a:rPr lang="ru-RU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прогноз по рейтингу – стабильный.</a:t>
            </a:r>
          </a:p>
        </p:txBody>
      </p:sp>
      <p:pic>
        <p:nvPicPr>
          <p:cNvPr id="10" name="Picture 10" descr="Изображение логотипа">
            <a:extLst>
              <a:ext uri="{FF2B5EF4-FFF2-40B4-BE49-F238E27FC236}">
                <a16:creationId xmlns:a16="http://schemas.microsoft.com/office/drawing/2014/main" id="{AF5168E0-B85F-3FD6-4933-DE6F28B4B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48" y="2642724"/>
            <a:ext cx="1476862" cy="3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2C49C89-BA54-4836-4621-4ECF10947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733076"/>
              </p:ext>
            </p:extLst>
          </p:nvPr>
        </p:nvGraphicFramePr>
        <p:xfrm>
          <a:off x="4365160" y="4399485"/>
          <a:ext cx="4215481" cy="233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206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1B6530-51DF-481E-9D00-C2F5DDEDA898}"/>
              </a:ext>
            </a:extLst>
          </p:cNvPr>
          <p:cNvSpPr/>
          <p:nvPr/>
        </p:nvSpPr>
        <p:spPr>
          <a:xfrm>
            <a:off x="3097191" y="3068960"/>
            <a:ext cx="6046809" cy="3789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22034" y="3553223"/>
            <a:ext cx="5498561" cy="764312"/>
          </a:xfrm>
        </p:spPr>
        <p:txBody>
          <a:bodyPr/>
          <a:lstStyle/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Контактная информация:</a:t>
            </a:r>
          </a:p>
          <a:p>
            <a:endParaRPr lang="ru-RU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Начальник департамента экономики</a:t>
            </a:r>
          </a:p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Сидорова Татьяна Александровна</a:t>
            </a:r>
          </a:p>
          <a:p>
            <a:r>
              <a:rPr lang="ru-RU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sidorova</a:t>
            </a:r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@</a:t>
            </a: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rosseti-sz</a:t>
            </a:r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.ru</a:t>
            </a:r>
          </a:p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(812) 305-1021</a:t>
            </a:r>
          </a:p>
          <a:p>
            <a:endParaRPr lang="ru-RU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Начальник департамента корпоративного управления и взаимодействия с акционерами </a:t>
            </a:r>
          </a:p>
          <a:p>
            <a:r>
              <a:rPr lang="ru-RU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Темнышев</a:t>
            </a:r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Александр Александрович</a:t>
            </a:r>
          </a:p>
          <a:p>
            <a:r>
              <a:rPr lang="ru-RU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temnyshev@r</a:t>
            </a:r>
            <a:r>
              <a:rPr lang="en-US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osseti</a:t>
            </a: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-sz</a:t>
            </a:r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.ru  </a:t>
            </a:r>
          </a:p>
          <a:p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(812) 305-1046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276291"/>
            <a:ext cx="4067097" cy="430887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Спасибо за внимание!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27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Объект 22">
            <a:extLst>
              <a:ext uri="{FF2B5EF4-FFF2-40B4-BE49-F238E27FC236}">
                <a16:creationId xmlns:a16="http://schemas.microsoft.com/office/drawing/2014/main" id="{81686E7B-CD24-4FA3-A499-E9DECCA84ACA}"/>
              </a:ext>
            </a:extLst>
          </p:cNvPr>
          <p:cNvSpPr txBox="1">
            <a:spLocks/>
          </p:cNvSpPr>
          <p:nvPr/>
        </p:nvSpPr>
        <p:spPr>
          <a:xfrm>
            <a:off x="395536" y="980728"/>
            <a:ext cx="8321124" cy="539908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7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7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Некоторые заявления в данной презентации могут содержать предположения или прогнозы в отношении предстоящих событий ПАО «Россети Северо-Запад». Мы бы хотели предупредить Вас, что эти заявления являются только предположениями, и реальный ход событий или результаты могут существенно отличаться от заявленного.</a:t>
            </a:r>
          </a:p>
          <a:p>
            <a:pPr algn="just"/>
            <a:r>
              <a:rPr lang="ru-RU" sz="17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Мы не намерены пересматривать эти заявления с целью соотнесения их с реальными событиями и обстоятельствами, которые могут возникнуть после вышеуказанной даты, а также отражать события, появление которых в настоящий момент не ожидается.</a:t>
            </a:r>
          </a:p>
          <a:p>
            <a:pPr algn="just"/>
            <a:r>
              <a:rPr lang="ru-RU" sz="17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Из-за ряда факторов действительные результаты ПАО «Россети Северо-Запад» могут существенно отличаться от заявленных в наших предположениях и прогнозах; в числе таких факторов могут быть общие экономические условия и многие другие риски, непосредственно связанные с деятельностью ПАО «Россети Северо-Запад».</a:t>
            </a:r>
          </a:p>
          <a:p>
            <a:endParaRPr lang="ru-RU" sz="17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382EA9C-FF13-86D4-1766-5EF46FEC1514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ЗАЯВЛЕНИЕ ОБ ОГРАНИЧЕНИИ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34322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FFFA6-569A-5316-A16D-96B9E92B4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4282" y="1437438"/>
            <a:ext cx="2855047" cy="2211580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A1BC8A5-A919-4D7E-9029-1A800259FABF}"/>
              </a:ext>
            </a:extLst>
          </p:cNvPr>
          <p:cNvGrpSpPr/>
          <p:nvPr/>
        </p:nvGrpSpPr>
        <p:grpSpPr>
          <a:xfrm>
            <a:off x="4839031" y="850276"/>
            <a:ext cx="4055351" cy="1022198"/>
            <a:chOff x="5694153" y="421583"/>
            <a:chExt cx="2437241" cy="973935"/>
          </a:xfrm>
          <a:noFill/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62C7931-4174-413C-94E0-A338BDD0A574}"/>
                </a:ext>
              </a:extLst>
            </p:cNvPr>
            <p:cNvSpPr/>
            <p:nvPr/>
          </p:nvSpPr>
          <p:spPr>
            <a:xfrm>
              <a:off x="5694153" y="576933"/>
              <a:ext cx="2402379" cy="818585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0D7A47-E9B5-4BD4-AF98-9AF0A1D06696}"/>
                </a:ext>
              </a:extLst>
            </p:cNvPr>
            <p:cNvSpPr txBox="1"/>
            <p:nvPr/>
          </p:nvSpPr>
          <p:spPr>
            <a:xfrm>
              <a:off x="6835267" y="421583"/>
              <a:ext cx="1296127" cy="8797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Размер уставного капитала</a:t>
              </a:r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CBB46E67-9593-423E-9A3E-CF1E8FC15760}"/>
                </a:ext>
              </a:extLst>
            </p:cNvPr>
            <p:cNvGrpSpPr/>
            <p:nvPr/>
          </p:nvGrpSpPr>
          <p:grpSpPr>
            <a:xfrm>
              <a:off x="6005955" y="495172"/>
              <a:ext cx="839252" cy="699817"/>
              <a:chOff x="4107221" y="3055725"/>
              <a:chExt cx="799972" cy="737468"/>
            </a:xfrm>
            <a:grpFill/>
          </p:grpSpPr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3E0539C8-1D30-41C6-9EB5-6561CEEB0DBF}"/>
                  </a:ext>
                </a:extLst>
              </p:cNvPr>
              <p:cNvSpPr/>
              <p:nvPr/>
            </p:nvSpPr>
            <p:spPr>
              <a:xfrm>
                <a:off x="4107221" y="3055725"/>
                <a:ext cx="799972" cy="5871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9 579</a:t>
                </a: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EF2EA324-CF4A-41AD-B3FA-F3F563507B33}"/>
                  </a:ext>
                </a:extLst>
              </p:cNvPr>
              <p:cNvSpPr/>
              <p:nvPr/>
            </p:nvSpPr>
            <p:spPr>
              <a:xfrm>
                <a:off x="4126169" y="3538250"/>
                <a:ext cx="781024" cy="25494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млн рублей</a:t>
                </a:r>
              </a:p>
            </p:txBody>
          </p:sp>
        </p:grpSp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DC5D4F-7175-44BE-88D9-9D9ABE89B025}"/>
              </a:ext>
            </a:extLst>
          </p:cNvPr>
          <p:cNvSpPr/>
          <p:nvPr/>
        </p:nvSpPr>
        <p:spPr>
          <a:xfrm>
            <a:off x="5173546" y="3012193"/>
            <a:ext cx="1263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Free-float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0" name="Объект 12">
            <a:extLst>
              <a:ext uri="{FF2B5EF4-FFF2-40B4-BE49-F238E27FC236}">
                <a16:creationId xmlns:a16="http://schemas.microsoft.com/office/drawing/2014/main" id="{AD002A8D-972E-4583-8382-FE794D7FABC3}"/>
              </a:ext>
            </a:extLst>
          </p:cNvPr>
          <p:cNvSpPr txBox="1">
            <a:spLocks/>
          </p:cNvSpPr>
          <p:nvPr/>
        </p:nvSpPr>
        <p:spPr>
          <a:xfrm>
            <a:off x="450058" y="1494369"/>
            <a:ext cx="4103630" cy="19442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Россети Северо-Запад – ведущая электросетевая компания Северо-Западного федерального округа России. Основные виды деятельности – оказание услуг по передаче электроэнергии и технологическому присоединению к электрическим сетям. Компания является естественной монополией, в отношении которой осуществляются государственное регулирование и контроль.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A4A4F-D50F-A83A-BD20-01C20FBC1698}"/>
              </a:ext>
            </a:extLst>
          </p:cNvPr>
          <p:cNvSpPr txBox="1"/>
          <p:nvPr/>
        </p:nvSpPr>
        <p:spPr>
          <a:xfrm>
            <a:off x="5080073" y="2530822"/>
            <a:ext cx="1674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30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,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22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%</a:t>
            </a:r>
            <a:endParaRPr lang="ru-RU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B7FDAA-9B44-43F3-26AF-828A4465F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78" y="3576940"/>
            <a:ext cx="4284892" cy="2880320"/>
          </a:xfrm>
          <a:prstGeom prst="rect">
            <a:avLst/>
          </a:prstGeom>
        </p:spPr>
      </p:pic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E95C7AE4-D953-775A-7A32-D326C9A75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24365"/>
              </p:ext>
            </p:extLst>
          </p:nvPr>
        </p:nvGraphicFramePr>
        <p:xfrm>
          <a:off x="4849386" y="3501009"/>
          <a:ext cx="4187110" cy="28501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8758">
                  <a:extLst>
                    <a:ext uri="{9D8B030D-6E8A-4147-A177-3AD203B41FA5}">
                      <a16:colId xmlns:a16="http://schemas.microsoft.com/office/drawing/2014/main" val="4032034949"/>
                    </a:ext>
                  </a:extLst>
                </a:gridCol>
                <a:gridCol w="1205070">
                  <a:extLst>
                    <a:ext uri="{9D8B030D-6E8A-4147-A177-3AD203B41FA5}">
                      <a16:colId xmlns:a16="http://schemas.microsoft.com/office/drawing/2014/main" val="3230285407"/>
                    </a:ext>
                  </a:extLst>
                </a:gridCol>
                <a:gridCol w="1032698">
                  <a:extLst>
                    <a:ext uri="{9D8B030D-6E8A-4147-A177-3AD203B41FA5}">
                      <a16:colId xmlns:a16="http://schemas.microsoft.com/office/drawing/2014/main" val="2286491146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164172048"/>
                    </a:ext>
                  </a:extLst>
                </a:gridCol>
              </a:tblGrid>
              <a:tr h="47731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Дата подтверждения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Вид рейтинга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Значение присвоенного рейтинга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Рейтинговое агентство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472255"/>
                  </a:ext>
                </a:extLst>
              </a:tr>
              <a:tr h="60990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29.07.2024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Кредитный рейтинг по национальной шкале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«AA+(RU)»,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прогноз «Стабильный»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АКРА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08508"/>
                  </a:ext>
                </a:extLst>
              </a:tr>
              <a:tr h="3529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03.07.2024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Рейтинг отчетности </a:t>
                      </a:r>
                      <a:r>
                        <a:rPr lang="en-US" sz="9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ESG</a:t>
                      </a:r>
                      <a:endParaRPr lang="ru-RU" sz="9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Высший (</a:t>
                      </a:r>
                      <a:r>
                        <a:rPr lang="en-US" sz="9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Resg1)</a:t>
                      </a:r>
                      <a:endParaRPr lang="ru-RU" sz="9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92,2 балла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92466"/>
                  </a:ext>
                </a:extLst>
              </a:tr>
              <a:tr h="47731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17.10.2024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Рейтинг ответственности перед обществом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 место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50372"/>
                  </a:ext>
                </a:extLst>
              </a:tr>
              <a:tr h="39475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r>
                        <a:rPr lang="ru-RU" sz="90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.11.2024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Кредитный рейтинг по национальной шкале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uAA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прогноз «Стабильный»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931584"/>
                  </a:ext>
                </a:extLst>
              </a:tr>
              <a:tr h="3529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20.03.2025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Рейтинг качества управления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А++.</a:t>
                      </a:r>
                      <a:r>
                        <a:rPr lang="en-US" sz="900" dirty="0" err="1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gq</a:t>
                      </a:r>
                      <a:endParaRPr lang="ru-RU" sz="9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709983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6B0E907-1569-5600-237E-CC77539C7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4221088"/>
            <a:ext cx="833252" cy="33085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96860D3-31ED-0B9D-9993-F1791E4E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55" y="5124008"/>
            <a:ext cx="832129" cy="3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3D6FD-6406-2779-A1FC-8ECB626292B7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 КОМПАНИИ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394264-46DE-0D97-FA33-9991DCF66D9A}"/>
              </a:ext>
            </a:extLst>
          </p:cNvPr>
          <p:cNvSpPr/>
          <p:nvPr/>
        </p:nvSpPr>
        <p:spPr>
          <a:xfrm>
            <a:off x="450058" y="906115"/>
            <a:ext cx="4138578" cy="5830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НАДЕЖНЫЙ ПОСТАВЩИК ЭЛЕКТРОЭНЕРГИИ</a:t>
            </a:r>
          </a:p>
        </p:txBody>
      </p:sp>
      <p:pic>
        <p:nvPicPr>
          <p:cNvPr id="21" name="Picture 10" descr="Изображение логотипа">
            <a:extLst>
              <a:ext uri="{FF2B5EF4-FFF2-40B4-BE49-F238E27FC236}">
                <a16:creationId xmlns:a16="http://schemas.microsoft.com/office/drawing/2014/main" id="{DFFEB9F5-CF2C-A02D-DD5E-F5E3BC72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77" y="5844676"/>
            <a:ext cx="858497" cy="22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9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A35C0E8-C28A-0A4F-A5C3-0A274EF1AF03}"/>
              </a:ext>
            </a:extLst>
          </p:cNvPr>
          <p:cNvGrpSpPr/>
          <p:nvPr/>
        </p:nvGrpSpPr>
        <p:grpSpPr bwMode="auto">
          <a:xfrm>
            <a:off x="251520" y="2634385"/>
            <a:ext cx="1368152" cy="1290533"/>
            <a:chOff x="1994271" y="1558386"/>
            <a:chExt cx="1951496" cy="191201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A69C924-EDD3-D401-92A2-FCCD7BC1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994271" y="1558386"/>
              <a:ext cx="1951496" cy="191201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4234897-8E85-C39D-22C5-C31E64057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3780"/>
            <a:stretch/>
          </p:blipFill>
          <p:spPr bwMode="auto">
            <a:xfrm>
              <a:off x="2339752" y="2276872"/>
              <a:ext cx="1157477" cy="434055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70EE34-F8C7-D1BB-BD58-F42A5330D925}"/>
              </a:ext>
            </a:extLst>
          </p:cNvPr>
          <p:cNvSpPr/>
          <p:nvPr/>
        </p:nvSpPr>
        <p:spPr bwMode="auto">
          <a:xfrm>
            <a:off x="1783763" y="932925"/>
            <a:ext cx="6932897" cy="144016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Рост среднего тарифа в на передачу электрической энергии в 2024 году составил </a:t>
            </a:r>
            <a:r>
              <a:rPr lang="ru-RU" sz="1100" b="1" dirty="0">
                <a:solidFill>
                  <a:schemeClr val="tx2"/>
                </a:solidFill>
                <a:latin typeface="Calibri Light"/>
                <a:cs typeface="Calibri Light"/>
              </a:rPr>
              <a:t>7,9%. </a:t>
            </a:r>
          </a:p>
          <a:p>
            <a:pPr algn="just">
              <a:defRPr/>
            </a:pP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Выручка за 2024 год составила </a:t>
            </a:r>
            <a:r>
              <a:rPr lang="ru-RU" sz="1100" b="1" dirty="0">
                <a:solidFill>
                  <a:schemeClr val="tx2"/>
                </a:solidFill>
                <a:latin typeface="Calibri Light"/>
                <a:cs typeface="Calibri Light"/>
              </a:rPr>
              <a:t>62 720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млн руб., что выше факта аналогичного периода прошлого года на 9 010 млн руб. </a:t>
            </a:r>
          </a:p>
          <a:p>
            <a:pPr algn="just">
              <a:defRPr/>
            </a:pP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Чистая прибыль составила </a:t>
            </a:r>
            <a:r>
              <a:rPr lang="ru-RU" sz="1100" b="1" dirty="0">
                <a:solidFill>
                  <a:schemeClr val="tx2"/>
                </a:solidFill>
                <a:latin typeface="Calibri Light"/>
                <a:cs typeface="Calibri Light"/>
              </a:rPr>
              <a:t>1 787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млн руб., при убытке за 2023 г.  в размере 551 млн руб.  </a:t>
            </a:r>
          </a:p>
          <a:p>
            <a:pPr algn="just">
              <a:defRPr/>
            </a:pPr>
            <a:r>
              <a:rPr lang="ru-RU" sz="1100" b="1" dirty="0">
                <a:solidFill>
                  <a:schemeClr val="tx2"/>
                </a:solidFill>
                <a:latin typeface="Calibri Light"/>
                <a:cs typeface="Calibri Light"/>
              </a:rPr>
              <a:t>5,78%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 – уровень потерь электроэнергии к отпуску электроэнергии в сеть – один из самых низких в отрасли.</a:t>
            </a:r>
          </a:p>
          <a:p>
            <a:pPr algn="just">
              <a:defRPr/>
            </a:pPr>
            <a:r>
              <a:rPr lang="ru-RU" sz="1100" b="1" dirty="0">
                <a:solidFill>
                  <a:schemeClr val="tx2"/>
                </a:solidFill>
                <a:latin typeface="Calibri Light"/>
                <a:cs typeface="Calibri Light"/>
              </a:rPr>
              <a:t>10,00%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 – уровень потерь в распределительной сети 0,4-20 </a:t>
            </a:r>
            <a:r>
              <a:rPr lang="ru-RU" sz="1100" dirty="0" err="1">
                <a:solidFill>
                  <a:schemeClr val="tx2"/>
                </a:solidFill>
                <a:latin typeface="Calibri Light"/>
                <a:cs typeface="Calibri Light"/>
              </a:rPr>
              <a:t>кВ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 – один из самых низких в отрасли.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0D9387E3-3689-3739-F032-C8D463508F91}"/>
              </a:ext>
            </a:extLst>
          </p:cNvPr>
          <p:cNvSpPr txBox="1"/>
          <p:nvPr/>
        </p:nvSpPr>
        <p:spPr bwMode="auto">
          <a:xfrm>
            <a:off x="1817322" y="932925"/>
            <a:ext cx="686710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РЕЗУЛЬТАТЫ ДЕЯТЕЛЬНОСТИ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D46F78F-4C8D-A13B-4F31-8660DDC7604F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СОБЫТИЯ ЗА 2024 ГОД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83FF99C-0EBE-71C9-A45B-1B4678A32BAE}"/>
              </a:ext>
            </a:extLst>
          </p:cNvPr>
          <p:cNvSpPr/>
          <p:nvPr/>
        </p:nvSpPr>
        <p:spPr bwMode="auto">
          <a:xfrm>
            <a:off x="1783763" y="2564904"/>
            <a:ext cx="6932897" cy="3888432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Во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исполнение требований законодательства Российской Федерации, в целях устранения аффилированности между электросетевыми и энергосбытовыми компаниями, входящими в группу лиц ПАО «Россети», реализованы 100 % принадлежавших Обществу акций Акционерного общества «Псковэнергосбыт».</a:t>
            </a:r>
          </a:p>
          <a:p>
            <a:pPr algn="just">
              <a:defRPr/>
            </a:pPr>
            <a:endParaRPr lang="ru-RU" sz="1100" dirty="0" smtClean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В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2024 году в Обществе был осуществлен ввод в эксплуатацию приоритетного объекта 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Строительство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ПС-110/10 кВ (2х25 МВА, 1 комплект), ВЛ-110 кВ (1,485 км), Великолукский р-н, СП "Пореченская волость", </a:t>
            </a:r>
            <a:r>
              <a:rPr lang="ru-RU" sz="1100" dirty="0" err="1" smtClean="0">
                <a:solidFill>
                  <a:schemeClr val="tx2"/>
                </a:solidFill>
                <a:latin typeface="Calibri Light"/>
                <a:cs typeface="Calibri Light"/>
              </a:rPr>
              <a:t>ур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. </a:t>
            </a:r>
            <a:r>
              <a:rPr lang="ru-RU" sz="1100" dirty="0" err="1" smtClean="0">
                <a:solidFill>
                  <a:schemeClr val="tx2"/>
                </a:solidFill>
                <a:latin typeface="Calibri Light"/>
                <a:cs typeface="Calibri Light"/>
              </a:rPr>
              <a:t>Болягино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. Ввод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в основные фонды составил 519 млн. руб., введено в эксплуатацию 50 МВА трансформаторной мощности и 1,49 км ВЛ 110 </a:t>
            </a:r>
            <a:r>
              <a:rPr lang="ru-RU" sz="1100" dirty="0" err="1">
                <a:solidFill>
                  <a:schemeClr val="tx2"/>
                </a:solidFill>
                <a:latin typeface="Calibri Light"/>
                <a:cs typeface="Calibri Light"/>
              </a:rPr>
              <a:t>кВ.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</a:p>
          <a:p>
            <a:pPr algn="just">
              <a:defRPr/>
            </a:pPr>
            <a:endParaRPr lang="ru-RU" sz="4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06 июня 2024 г.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на 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ПМЭФ «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Россети Северо-Запад» и Правительство Вологодской области подписали соглашение о сотрудничестве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.</a:t>
            </a:r>
            <a:endParaRPr lang="en-US" sz="1100" dirty="0" smtClean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lang="ru-RU" sz="400" dirty="0" smtClean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lang="ru-RU" sz="4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03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июля 2024 г. рейтинговое агентство AK&amp;M подтвердило рейтинг нефинансовой отчетности «Россети Северо-Запад» на уровне - RESG 1, высший уровень раскрытия информации об устойчивом развитии в отчетах.</a:t>
            </a:r>
          </a:p>
          <a:p>
            <a:pPr algn="just">
              <a:defRPr/>
            </a:pPr>
            <a:endParaRPr lang="ru-RU" sz="1100" dirty="0" smtClean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05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ноября 2024 г. Годовой отчет «Россети Северо-Запад» за 2023 год занял III место в основной номинации «Лучший годовой отчет компании с капитализацией до 40 млрд рублей» на XXVII Ежегодном конкурсе годовых отчетов, организатором которого выступает Московская биржа.</a:t>
            </a:r>
          </a:p>
          <a:p>
            <a:pPr algn="just">
              <a:defRPr/>
            </a:pPr>
            <a:endParaRPr lang="ru-RU" sz="1100" dirty="0" smtClean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2</a:t>
            </a:r>
            <a:r>
              <a:rPr lang="en-US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4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 декабря 2024 г.</a:t>
            </a:r>
            <a:r>
              <a:rPr lang="en-US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решением Совета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директоров 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Торсунов Вячеслав Юрьевич избран Генеральным </a:t>
            </a:r>
            <a:r>
              <a:rPr lang="ru-RU" sz="1100" dirty="0">
                <a:solidFill>
                  <a:schemeClr val="tx2"/>
                </a:solidFill>
                <a:latin typeface="Calibri Light"/>
                <a:cs typeface="Calibri Light"/>
              </a:rPr>
              <a:t>директором </a:t>
            </a:r>
            <a:r>
              <a:rPr lang="ru-RU" sz="1100" dirty="0" smtClean="0">
                <a:solidFill>
                  <a:schemeClr val="tx2"/>
                </a:solidFill>
                <a:latin typeface="Calibri Light"/>
                <a:cs typeface="Calibri Light"/>
              </a:rPr>
              <a:t>Общества.</a:t>
            </a:r>
            <a:endParaRPr lang="ru-RU" sz="11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lang="ru-RU" sz="500" dirty="0" smtClean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A6E325A5-AD5B-9212-5F8C-AFD2A3B2ED62}"/>
              </a:ext>
            </a:extLst>
          </p:cNvPr>
          <p:cNvSpPr txBox="1"/>
          <p:nvPr/>
        </p:nvSpPr>
        <p:spPr bwMode="auto">
          <a:xfrm>
            <a:off x="1817322" y="2574816"/>
            <a:ext cx="686710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ИНФОРМАЦИЯ О ЗНАЧИМЫХ СОБЫТИЯХ</a:t>
            </a:r>
          </a:p>
        </p:txBody>
      </p:sp>
    </p:spTree>
    <p:extLst>
      <p:ext uri="{BB962C8B-B14F-4D97-AF65-F5344CB8AC3E}">
        <p14:creationId xmlns:p14="http://schemas.microsoft.com/office/powerpoint/2010/main" val="182401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6832DCD-77AE-4F8E-9C4F-E45E1E063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783828"/>
              </p:ext>
            </p:extLst>
          </p:nvPr>
        </p:nvGraphicFramePr>
        <p:xfrm>
          <a:off x="4722438" y="1616052"/>
          <a:ext cx="4014744" cy="3647540"/>
        </p:xfrm>
        <a:graphic>
          <a:graphicData uri="http://schemas.openxmlformats.org/drawingml/2006/table">
            <a:tbl>
              <a:tblPr/>
              <a:tblGrid>
                <a:gridCol w="22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Изм.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Выручка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53 710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62 720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16,8%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Операционные расходы, в т. ч.: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51 817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60 958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17,6%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Переменные затраты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(22 076)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(24 721)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12,0%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Постоянные затраты*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(24 831)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(31 242)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25,8%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Амортизация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(4 910)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(4 995)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1,7%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231">
                <a:tc>
                  <a:txBody>
                    <a:bodyPr/>
                    <a:lstStyle/>
                    <a:p>
                      <a:pPr marL="92075" indent="-92075" algn="l" defTabSz="685800" rtl="0" eaLnBrk="1" fontAlgn="ctr" latinLnBrk="0" hangingPunct="1">
                        <a:tabLst/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Восстановление (начисление) резерва под ожидаемые кредитные убытки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246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-103,7%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625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Чистые прочие доходы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1 222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1 369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12,0%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905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Операционная прибыль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408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3 122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в 8 раз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Прибыль до налогообложения от продолжающейся деятельности за период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1 140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1 069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в 2 раза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EBITDA**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9 263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10 210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10,2%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95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Рентабельность по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EBITDA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, 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17,2%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16,3%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 </a:t>
                      </a:r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п.п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.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Прибыль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убыток) за период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551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1 787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в 4 раза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Чистый долг***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11 333 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5 261 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-53,6%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Объект 12">
            <a:extLst>
              <a:ext uri="{FF2B5EF4-FFF2-40B4-BE49-F238E27FC236}">
                <a16:creationId xmlns:a16="http://schemas.microsoft.com/office/drawing/2014/main" id="{8E3D73A3-4B24-47FE-A8AA-A26DF92C9AC8}"/>
              </a:ext>
            </a:extLst>
          </p:cNvPr>
          <p:cNvSpPr txBox="1">
            <a:spLocks/>
          </p:cNvSpPr>
          <p:nvPr/>
        </p:nvSpPr>
        <p:spPr>
          <a:xfrm>
            <a:off x="202414" y="1527832"/>
            <a:ext cx="4297578" cy="34853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algn="just"/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18 марта 2025 г. консолидированная финансовая отчетность Общества по МСФО за 2024 г. опубликована  на сайте Общества в сети Интернет </a:t>
            </a:r>
            <a:r>
              <a:rPr lang="en-US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https://rosseti-sz.ru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в соответствии с требованиями п.7 ст.4 208-ФЗ.</a:t>
            </a:r>
          </a:p>
          <a:p>
            <a:pPr marL="84138" algn="just">
              <a:spcBef>
                <a:spcPts val="0"/>
              </a:spcBef>
            </a:pP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 состав консолидированной финансовой отчетности Общества </a:t>
            </a:r>
            <a:b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за 2024 г. включены показатели деятельности ПАО «Россети Северо-Запад» и следующих дочерних обществ: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«</a:t>
            </a:r>
            <a:r>
              <a:rPr lang="ru-RU" sz="9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Псковэнергоагент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», 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«</a:t>
            </a:r>
            <a:r>
              <a:rPr lang="ru-RU" sz="9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Псковэнергосбыт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» (до 21.02.2024),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«</a:t>
            </a:r>
            <a:r>
              <a:rPr lang="ru-RU" sz="9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Энергосервис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Северо-Запада»,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ООО «Сетевые инвестиции» (с 25.11.2024</a:t>
            </a: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),</a:t>
            </a:r>
            <a:endParaRPr lang="ru-RU" sz="9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«ПСК» (с 25.11.2024),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«КЭСР</a:t>
            </a: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» (с 25.11.2024).</a:t>
            </a:r>
          </a:p>
          <a:p>
            <a:pPr marL="84138" algn="just">
              <a:spcBef>
                <a:spcPts val="300"/>
              </a:spcBef>
              <a:tabLst>
                <a:tab pos="4306888" algn="l"/>
              </a:tabLst>
            </a:pP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 квартале 2024 года осуществлена реализация 100% акций </a:t>
            </a: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ДО </a:t>
            </a:r>
            <a:b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«Псковэнергосбыт». В связи с этим в консолидированном отчете о прибыли или убытке и прочем совокупном доходе финансовый результат по прекращенной деятельности представлен обособленно от продолжающейся деятельности.</a:t>
            </a:r>
          </a:p>
          <a:p>
            <a:pPr marL="84138" algn="just">
              <a:spcBef>
                <a:spcPts val="300"/>
              </a:spcBef>
            </a:pP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Кроме этого 25 ноября 2024 года был заключен договор купли-продажи 100% долей в уставном капитале ООО «Сетевые инвестиции» являющегося акционером 100% минус 1 акция </a:t>
            </a: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Акционерного общества «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Прионежская сетевая компания», которое в свою очередь является акционером 100% доли Акционерного общества  «Карелэлектросетьремонт». </a:t>
            </a: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Таким 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образом, в состав консолидированной финансовой отчетности Общества  включены показатели </a:t>
            </a:r>
            <a:r>
              <a:rPr lang="en-US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OOO 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«Сетевые инвестиции», АО «</a:t>
            </a: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ПСК», 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«</a:t>
            </a: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КЭСР» с момента  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их приобретения.</a:t>
            </a:r>
          </a:p>
          <a:p>
            <a:pPr marL="84138" algn="just">
              <a:spcBef>
                <a:spcPts val="300"/>
              </a:spcBef>
            </a:pP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37CCD-26F5-077D-F4E1-46B3F8E46C12}"/>
              </a:ext>
            </a:extLst>
          </p:cNvPr>
          <p:cNvSpPr txBox="1"/>
          <p:nvPr/>
        </p:nvSpPr>
        <p:spPr>
          <a:xfrm>
            <a:off x="132771" y="5661248"/>
            <a:ext cx="447844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Рост общей величины выручки на 9 010 млн</a:t>
            </a:r>
            <a:r>
              <a:rPr lang="en-US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руб. (+ 16,8%) в основном по передаче электроэнергии и прочей деятельности в связи с индексацией тарифов и увеличения объемов оказанных услуг. </a:t>
            </a:r>
          </a:p>
          <a:p>
            <a:pPr algn="just"/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Увеличение операционных расходов на  9 141 млн руб. (+17,6%) сложилось по постоянным затратам в основном по расходам 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на вознаграждения работникам в связи  с индексацией заработной платы и прочим операционным расходам в связи с реализацией заключенных договоров по выручке.</a:t>
            </a:r>
          </a:p>
        </p:txBody>
      </p:sp>
      <p:sp>
        <p:nvSpPr>
          <p:cNvPr id="8" name="Text Box 61">
            <a:extLst>
              <a:ext uri="{FF2B5EF4-FFF2-40B4-BE49-F238E27FC236}">
                <a16:creationId xmlns:a16="http://schemas.microsoft.com/office/drawing/2014/main" id="{4A9082DD-FD7D-C945-E463-510951AB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932" y="5403731"/>
            <a:ext cx="3870728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Без учета амортизации</a:t>
            </a:r>
          </a:p>
          <a:p>
            <a:pPr lvl="0" defTabSz="457200">
              <a:spcBef>
                <a:spcPts val="600"/>
              </a:spcBef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** EBITDA = прибыль или убыток до процентных расходов, налогообложения, амортизации, и чистое начисление/(восстановление) убытка от обесценения основных средств, нематериальных активов и активов в форме права пользования </a:t>
            </a:r>
          </a:p>
          <a:p>
            <a:pPr lvl="0" defTabSz="457200">
              <a:spcBef>
                <a:spcPts val="600"/>
              </a:spcBef>
              <a:defRPr/>
            </a:pPr>
            <a:r>
              <a:rPr lang="ru-RU" sz="900" i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*** Долг за вычетом денежных средств и их эквивалентов.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00B04-2CA7-A902-6667-08BB848C1DE7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КЛЮЧЕВЫЕ ФИНАНСОВЫЕ ПОКАЗАТЕЛИ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E2B806-6350-8FDD-7C31-BD15C76384BF}"/>
              </a:ext>
            </a:extLst>
          </p:cNvPr>
          <p:cNvSpPr/>
          <p:nvPr/>
        </p:nvSpPr>
        <p:spPr>
          <a:xfrm>
            <a:off x="243994" y="951949"/>
            <a:ext cx="4255998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4075869-8595-1F0E-62BB-AE1E73FC210C}"/>
              </a:ext>
            </a:extLst>
          </p:cNvPr>
          <p:cNvSpPr/>
          <p:nvPr/>
        </p:nvSpPr>
        <p:spPr>
          <a:xfrm>
            <a:off x="4722439" y="961826"/>
            <a:ext cx="3994222" cy="5229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КОНСОЛИДИРОВАННЫЕ ФИНАНСОВЫЕ РЕЗУЛЬТАТЫ, МЛН РУБ.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4BA26E6-B8F7-F74A-C5F4-854CE3E8BB36}"/>
              </a:ext>
            </a:extLst>
          </p:cNvPr>
          <p:cNvSpPr/>
          <p:nvPr/>
        </p:nvSpPr>
        <p:spPr>
          <a:xfrm>
            <a:off x="162994" y="5122673"/>
            <a:ext cx="4478444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ФАКТОРЫ ИЗМЕНЕНИЯ КЛЮЧЕВЫХ ФИНАНСОВЫХ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401391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CFC9FBB-48E9-9D81-BF17-5104A85C9EC7}"/>
              </a:ext>
            </a:extLst>
          </p:cNvPr>
          <p:cNvGrpSpPr/>
          <p:nvPr/>
        </p:nvGrpSpPr>
        <p:grpSpPr>
          <a:xfrm>
            <a:off x="124355" y="4294091"/>
            <a:ext cx="3826077" cy="2361581"/>
            <a:chOff x="141468" y="4578012"/>
            <a:chExt cx="3672408" cy="1621795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3224B99F-5CE5-AA93-941E-00DAC785A277}"/>
                </a:ext>
              </a:extLst>
            </p:cNvPr>
            <p:cNvGrpSpPr/>
            <p:nvPr/>
          </p:nvGrpSpPr>
          <p:grpSpPr>
            <a:xfrm>
              <a:off x="141468" y="4578012"/>
              <a:ext cx="3672408" cy="1621795"/>
              <a:chOff x="141468" y="4578012"/>
              <a:chExt cx="3672408" cy="1621795"/>
            </a:xfrm>
          </p:grpSpPr>
          <p:graphicFrame>
            <p:nvGraphicFramePr>
              <p:cNvPr id="18" name="Диаграмма 17">
                <a:extLst>
                  <a:ext uri="{FF2B5EF4-FFF2-40B4-BE49-F238E27FC236}">
                    <a16:creationId xmlns:a16="http://schemas.microsoft.com/office/drawing/2014/main" id="{FC5D4CB7-8DF6-F239-3A65-20B49D8CF35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45815428"/>
                  </p:ext>
                </p:extLst>
              </p:nvPr>
            </p:nvGraphicFramePr>
            <p:xfrm>
              <a:off x="141468" y="4578012"/>
              <a:ext cx="3672408" cy="16217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ECC0BE64-3DFF-F610-7545-D1FB9294C4D6}"/>
                  </a:ext>
                </a:extLst>
              </p:cNvPr>
              <p:cNvGrpSpPr/>
              <p:nvPr/>
            </p:nvGrpSpPr>
            <p:grpSpPr>
              <a:xfrm>
                <a:off x="1623186" y="4955686"/>
                <a:ext cx="843371" cy="352659"/>
                <a:chOff x="2252901" y="1638923"/>
                <a:chExt cx="843371" cy="352659"/>
              </a:xfrm>
            </p:grpSpPr>
            <p:cxnSp>
              <p:nvCxnSpPr>
                <p:cNvPr id="21" name="Прямая со стрелкой 20">
                  <a:extLst>
                    <a:ext uri="{FF2B5EF4-FFF2-40B4-BE49-F238E27FC236}">
                      <a16:creationId xmlns:a16="http://schemas.microsoft.com/office/drawing/2014/main" id="{002EAD39-EE42-0453-7213-0761A24A8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52901" y="1778772"/>
                  <a:ext cx="843371" cy="120244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2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id="{1479DD05-FBB0-F9AC-8430-987CB0C9B616}"/>
                    </a:ext>
                  </a:extLst>
                </p:cNvPr>
                <p:cNvSpPr/>
                <p:nvPr/>
              </p:nvSpPr>
              <p:spPr>
                <a:xfrm>
                  <a:off x="2420266" y="1638923"/>
                  <a:ext cx="491041" cy="352659"/>
                </a:xfrm>
                <a:prstGeom prst="ellipse">
                  <a:avLst/>
                </a:prstGeom>
                <a:pattFill prst="ltUpDiag">
                  <a:fgClr>
                    <a:sysClr val="window" lastClr="FFFFFF"/>
                  </a:fgClr>
                  <a:bgClr>
                    <a:sysClr val="window" lastClr="FFFFFF"/>
                  </a:bgClr>
                </a:patt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endParaRPr>
                </a:p>
              </p:txBody>
            </p:sp>
          </p:grp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308C1DE-DF10-32DF-E317-2F59846E9C4C}"/>
                </a:ext>
              </a:extLst>
            </p:cNvPr>
            <p:cNvSpPr/>
            <p:nvPr/>
          </p:nvSpPr>
          <p:spPr>
            <a:xfrm>
              <a:off x="1623187" y="5044968"/>
              <a:ext cx="843370" cy="173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chemeClr val="accent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+3,0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%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 </a:t>
              </a:r>
            </a:p>
          </p:txBody>
        </p:sp>
      </p:grp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99B7011-DB2B-7766-9A8F-5253E10E4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583698"/>
              </p:ext>
            </p:extLst>
          </p:nvPr>
        </p:nvGraphicFramePr>
        <p:xfrm>
          <a:off x="4585145" y="4270588"/>
          <a:ext cx="4310664" cy="23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7ACC031-6AF9-7EAE-52D6-F468FB936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752866"/>
              </p:ext>
            </p:extLst>
          </p:nvPr>
        </p:nvGraphicFramePr>
        <p:xfrm>
          <a:off x="4700967" y="1408095"/>
          <a:ext cx="3807473" cy="259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Text Box 61">
            <a:extLst>
              <a:ext uri="{FF2B5EF4-FFF2-40B4-BE49-F238E27FC236}">
                <a16:creationId xmlns:a16="http://schemas.microsoft.com/office/drawing/2014/main" id="{2EEBC07F-F9B1-48BD-BCF8-4B960002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86423"/>
            <a:ext cx="414466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* Величина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отпуска из сети приведена в границах балансовой принадлежности</a:t>
            </a:r>
          </a:p>
        </p:txBody>
      </p:sp>
      <p:sp>
        <p:nvSpPr>
          <p:cNvPr id="8" name="Объект 12">
            <a:extLst>
              <a:ext uri="{FF2B5EF4-FFF2-40B4-BE49-F238E27FC236}">
                <a16:creationId xmlns:a16="http://schemas.microsoft.com/office/drawing/2014/main" id="{9670CE02-A6AE-7F33-92E5-EC33D8D54840}"/>
              </a:ext>
            </a:extLst>
          </p:cNvPr>
          <p:cNvSpPr txBox="1">
            <a:spLocks/>
          </p:cNvSpPr>
          <p:nvPr/>
        </p:nvSpPr>
        <p:spPr>
          <a:xfrm>
            <a:off x="415956" y="1495186"/>
            <a:ext cx="3908822" cy="23021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Рост объема отпуска электроэнергии (+349 млн кВтч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обусловлен следующими факторами: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увеличение объема потребления </a:t>
            </a:r>
            <a:r>
              <a:rPr lang="ru-RU" sz="1200" spc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по промышленным предприятиям (АО «Апатит»), включение калориферов в подземных выработках из-за низких температур;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spc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рост производства (ООО РК-Гранд), ремонт собственной генерации;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ПАО «Акрон» снижение </a:t>
            </a:r>
            <a:r>
              <a:rPr lang="ru-RU" sz="1200" spc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потребления от собственной генерации;</a:t>
            </a:r>
          </a:p>
          <a:p>
            <a:pPr marL="171450" indent="-1714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spc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температурный фактор</a:t>
            </a:r>
            <a:r>
              <a:rPr lang="ru-RU" sz="12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E9074-46BD-7A62-3999-0D262BC49533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ОПЕРАЦИОННЫЕ РЕЗУЛЬТАТЫ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D14F912-AAC1-2B19-F029-FD6DD7CC70FB}"/>
              </a:ext>
            </a:extLst>
          </p:cNvPr>
          <p:cNvSpPr/>
          <p:nvPr/>
        </p:nvSpPr>
        <p:spPr>
          <a:xfrm>
            <a:off x="393484" y="917127"/>
            <a:ext cx="390882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ФАКТОРЫ ИЗМЕНЕНИЯ ОПЕРАЦИОННЫХ РЕЗУЛЬТАТОВ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98739FB-118E-EC52-EA46-FB67F7AD11C7}"/>
              </a:ext>
            </a:extLst>
          </p:cNvPr>
          <p:cNvSpPr/>
          <p:nvPr/>
        </p:nvSpPr>
        <p:spPr>
          <a:xfrm>
            <a:off x="4678216" y="917127"/>
            <a:ext cx="402178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ПЕРЕДАЧА И ПОТЕРИ ЭЛЕКТРОЭНЕРГИИ, МЛН КВТ∙Ч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E5147BA-BCCC-0E3F-FF3B-BB112E175DD8}"/>
              </a:ext>
            </a:extLst>
          </p:cNvPr>
          <p:cNvSpPr/>
          <p:nvPr/>
        </p:nvSpPr>
        <p:spPr>
          <a:xfrm>
            <a:off x="314608" y="3898537"/>
            <a:ext cx="390882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КОЛИЧЕСТВО ТЕХНОЛОГИЧЕСКИХ ПРИСОЕДИНЕНИЙ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B2E348-A2F1-BC7F-D739-CEECD165F65A}"/>
              </a:ext>
            </a:extLst>
          </p:cNvPr>
          <p:cNvSpPr/>
          <p:nvPr/>
        </p:nvSpPr>
        <p:spPr>
          <a:xfrm>
            <a:off x="4713939" y="3898537"/>
            <a:ext cx="3908822" cy="538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ОТПУСК ИЗ СЕТИ И НАДЕЖНОСТЬ ЭНЕРГОСНАБЖЕНИЯ, МЛН КВТ∙Ч</a:t>
            </a:r>
          </a:p>
        </p:txBody>
      </p:sp>
    </p:spTree>
    <p:extLst>
      <p:ext uri="{BB962C8B-B14F-4D97-AF65-F5344CB8AC3E}">
        <p14:creationId xmlns:p14="http://schemas.microsoft.com/office/powerpoint/2010/main" val="39803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84B761C4-7CBF-437B-B2C4-0C405A214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90136"/>
              </p:ext>
            </p:extLst>
          </p:nvPr>
        </p:nvGraphicFramePr>
        <p:xfrm>
          <a:off x="119847" y="1412776"/>
          <a:ext cx="3689329" cy="240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55D0E11D-23B9-4326-ADA5-574064430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97813"/>
              </p:ext>
            </p:extLst>
          </p:nvPr>
        </p:nvGraphicFramePr>
        <p:xfrm>
          <a:off x="119847" y="4404641"/>
          <a:ext cx="4184512" cy="2088232"/>
        </p:xfrm>
        <a:graphic>
          <a:graphicData uri="http://schemas.openxmlformats.org/drawingml/2006/table">
            <a:tbl>
              <a:tblPr firstRow="1" firstCol="1" bandRow="1"/>
              <a:tblGrid>
                <a:gridCol w="71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66">
                <a:tc row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2022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58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97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Россети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Северо-Запад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27 251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1 522,82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31 621</a:t>
                      </a:r>
                      <a:endParaRPr lang="ru-RU" sz="11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1 710,56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33 486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1 847,8</a:t>
                      </a:r>
                      <a:endParaRPr lang="ru-RU" sz="11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2012CBF-A4D9-4223-B220-D8D1E41D119B}"/>
              </a:ext>
            </a:extLst>
          </p:cNvPr>
          <p:cNvGrpSpPr/>
          <p:nvPr/>
        </p:nvGrpSpPr>
        <p:grpSpPr>
          <a:xfrm>
            <a:off x="1369987" y="1620001"/>
            <a:ext cx="1152128" cy="534255"/>
            <a:chOff x="1949518" y="1408296"/>
            <a:chExt cx="1152128" cy="534255"/>
          </a:xfrm>
        </p:grpSpPr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DF210060-C3C1-4CF3-B877-029581894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9518" y="1558090"/>
              <a:ext cx="1152128" cy="20461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2F045709-A96C-4A05-BA0C-93E444623162}"/>
                </a:ext>
              </a:extLst>
            </p:cNvPr>
            <p:cNvSpPr/>
            <p:nvPr/>
          </p:nvSpPr>
          <p:spPr>
            <a:xfrm>
              <a:off x="2230503" y="1408296"/>
              <a:ext cx="583922" cy="534255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7454AEE-11A9-4F94-9425-4F9D9AD8C5B8}"/>
                </a:ext>
              </a:extLst>
            </p:cNvPr>
            <p:cNvSpPr/>
            <p:nvPr/>
          </p:nvSpPr>
          <p:spPr>
            <a:xfrm>
              <a:off x="2177683" y="1562989"/>
              <a:ext cx="689562" cy="2528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+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16,8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%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 </a:t>
              </a:r>
            </a:p>
          </p:txBody>
        </p:sp>
      </p:grpSp>
      <p:sp>
        <p:nvSpPr>
          <p:cNvPr id="2" name="Объект 12">
            <a:extLst>
              <a:ext uri="{FF2B5EF4-FFF2-40B4-BE49-F238E27FC236}">
                <a16:creationId xmlns:a16="http://schemas.microsoft.com/office/drawing/2014/main" id="{0ACA3ABB-FF08-ABEF-DB4F-F610D4DAA1B0}"/>
              </a:ext>
            </a:extLst>
          </p:cNvPr>
          <p:cNvSpPr txBox="1">
            <a:spLocks/>
          </p:cNvSpPr>
          <p:nvPr/>
        </p:nvSpPr>
        <p:spPr>
          <a:xfrm>
            <a:off x="4572000" y="4429359"/>
            <a:ext cx="4130169" cy="19083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Выручка за  2024 год составила 62 720 млн руб., что выше факта прошлого года на  9 010 млн руб. (или на 16,8%), в том числе за счет:</a:t>
            </a:r>
          </a:p>
          <a:p>
            <a:pPr algn="just">
              <a:spcBef>
                <a:spcPts val="0"/>
              </a:spcBef>
            </a:pP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увеличение выручки за услуги по передаче электроэнергии на 4 561 млн руб. (</a:t>
            </a:r>
            <a:r>
              <a:rPr lang="en-US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9,0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%) в основном за счет роста среднего тарифа и увеличения объемов оказанных услуг по ПАО «Россети Северо-Запад»,  а также в связи  с продажей дочернего общества </a:t>
            </a: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«Псковэнергосбыт» в феврале 2024 года (выручка по передаче электроэнергии с даты выбытия ДО не подлежит элиминации, в связи с чем произошел рост выручки по передаче электроэнергии);</a:t>
            </a:r>
          </a:p>
          <a:p>
            <a:pPr algn="just">
              <a:spcBef>
                <a:spcPts val="0"/>
              </a:spcBef>
            </a:pP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рост выручки от реализации услуг по технологическому присоединению к энергосетям по итогам 2024 года относительно прошлого года на </a:t>
            </a:r>
            <a:r>
              <a:rPr lang="en-US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1 028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млн руб. в связи с актированием крупного договора ТП  с ООО «ВСГЦ» на сумму 550 млн руб., а также увеличением выручки по договорам ЛТП в связи с изменением законодательства в части увеличения платы по данной категории;</a:t>
            </a:r>
          </a:p>
          <a:p>
            <a:pPr algn="just">
              <a:spcBef>
                <a:spcPts val="0"/>
              </a:spcBef>
            </a:pP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увеличение прочей выручки на сумму </a:t>
            </a:r>
            <a:r>
              <a:rPr lang="en-US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 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421 млн руб. по сравнению с 2023 годом в связи с реализацией крупных проектов в 2024 году по строительно-монтажным работам в Новгородском и Мурманском филиалах, увеличением выручки по  </a:t>
            </a: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9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ДЗО </a:t>
            </a:r>
            <a:r>
              <a:rPr lang="ru-RU" sz="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АО «Энергосервис Северо-Запада».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8EBBB61-8355-4003-A7A7-CE1D3AB55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435904"/>
              </p:ext>
            </p:extLst>
          </p:nvPr>
        </p:nvGraphicFramePr>
        <p:xfrm>
          <a:off x="3293524" y="1382250"/>
          <a:ext cx="3187095" cy="232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22C23CC-076D-4227-91EF-01241321D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573182"/>
              </p:ext>
            </p:extLst>
          </p:nvPr>
        </p:nvGraphicFramePr>
        <p:xfrm>
          <a:off x="5819246" y="1347431"/>
          <a:ext cx="3453204" cy="246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5144BB-FD3A-4244-A226-34E212AD2858}"/>
              </a:ext>
            </a:extLst>
          </p:cNvPr>
          <p:cNvSpPr/>
          <p:nvPr/>
        </p:nvSpPr>
        <p:spPr>
          <a:xfrm>
            <a:off x="4100862" y="3489173"/>
            <a:ext cx="155733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2023</a:t>
            </a:r>
            <a:endParaRPr kumimoji="0" lang="ru-RU" sz="10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AC8AC2-72B4-9651-7E40-A3C5B119897F}"/>
              </a:ext>
            </a:extLst>
          </p:cNvPr>
          <p:cNvSpPr/>
          <p:nvPr/>
        </p:nvSpPr>
        <p:spPr>
          <a:xfrm>
            <a:off x="6145474" y="3499554"/>
            <a:ext cx="155733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2024</a:t>
            </a:r>
            <a:endParaRPr kumimoji="0" lang="ru-RU" sz="10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0C8AF54-66EA-7052-6A4B-62C4C02AA925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СТРУКТУРА ВЫРУЧКИ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4026009-A763-7685-4B8F-6C95666D3CDF}"/>
              </a:ext>
            </a:extLst>
          </p:cNvPr>
          <p:cNvSpPr/>
          <p:nvPr/>
        </p:nvSpPr>
        <p:spPr>
          <a:xfrm>
            <a:off x="4583342" y="3812247"/>
            <a:ext cx="4021106" cy="53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ФАКТОРЫ ИЗМЕНЕНИЯ ВЫРУЧКИ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CAD588C-9FEF-1B34-12F5-10F5668C4083}"/>
              </a:ext>
            </a:extLst>
          </p:cNvPr>
          <p:cNvSpPr/>
          <p:nvPr/>
        </p:nvSpPr>
        <p:spPr>
          <a:xfrm>
            <a:off x="421657" y="924650"/>
            <a:ext cx="3577298" cy="538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ВЫРУЧКА, МЛН РУБ.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DDB37B3-EB43-559B-72D7-508D4D9E2954}"/>
              </a:ext>
            </a:extLst>
          </p:cNvPr>
          <p:cNvSpPr/>
          <p:nvPr/>
        </p:nvSpPr>
        <p:spPr>
          <a:xfrm>
            <a:off x="4304360" y="902601"/>
            <a:ext cx="4412300" cy="53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СТРУКТУРА ВЫРУЧКИ ПО ВИДАМ ДЕЯТЕЛЬНОСТИ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83BFDEF-EC5D-4776-C2A3-F0CD442F043B}"/>
              </a:ext>
            </a:extLst>
          </p:cNvPr>
          <p:cNvSpPr/>
          <p:nvPr/>
        </p:nvSpPr>
        <p:spPr>
          <a:xfrm>
            <a:off x="392924" y="3803231"/>
            <a:ext cx="3908285" cy="538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НВВ И СРЕДНИЙ ТАРИФ НА УСЛУГИ ПО ПЕРЕДАЧЕ Э/Э</a:t>
            </a:r>
          </a:p>
        </p:txBody>
      </p:sp>
    </p:spTree>
    <p:extLst>
      <p:ext uri="{BB962C8B-B14F-4D97-AF65-F5344CB8AC3E}">
        <p14:creationId xmlns:p14="http://schemas.microsoft.com/office/powerpoint/2010/main" val="190071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id="{BC960F65-9D66-499F-A61B-4B5D8F555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437414"/>
              </p:ext>
            </p:extLst>
          </p:nvPr>
        </p:nvGraphicFramePr>
        <p:xfrm>
          <a:off x="5053216" y="1293988"/>
          <a:ext cx="3461185" cy="247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2">
            <a:extLst>
              <a:ext uri="{FF2B5EF4-FFF2-40B4-BE49-F238E27FC236}">
                <a16:creationId xmlns:a16="http://schemas.microsoft.com/office/drawing/2014/main" id="{3D08F657-4078-AE0B-A84A-0345BACADC48}"/>
              </a:ext>
            </a:extLst>
          </p:cNvPr>
          <p:cNvSpPr txBox="1">
            <a:spLocks/>
          </p:cNvSpPr>
          <p:nvPr/>
        </p:nvSpPr>
        <p:spPr>
          <a:xfrm>
            <a:off x="469998" y="4349222"/>
            <a:ext cx="4303239" cy="239214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Увеличение услуг на передачу электроэнергии на 1 999 млн руб. обусловлено в основном изменением  расходов по ПАО «Россети Северо-Запад», в том числе</a:t>
            </a:r>
            <a:r>
              <a:rPr lang="ru-RU" sz="11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ru-RU" sz="11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ru-RU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ростом услуг по передаче электроэнергии ПАО «Россети» (как организации по управлению ЕНЭС)  за счет роста затрат по ставке на содержание сетей   в связи с ростом ставки на 7,2% при снижении оплачиваемой мощности на 70 МВт (-3,2%) и за счет роста затрат по ставке на компенсацию потерь в связи с ростом  ставки на компенсацию потерь на 78 руб./тыс. кВтч (4,8%) при росте объема нормативных потерь на 61 млн кВтч (8,8%);</a:t>
            </a:r>
          </a:p>
          <a:p>
            <a:pPr algn="just">
              <a:spcBef>
                <a:spcPts val="0"/>
              </a:spcBef>
            </a:pPr>
            <a:r>
              <a:rPr lang="ru-RU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ростом затрат на услуги ТСО за счет увеличения объема передачи </a:t>
            </a:r>
            <a:r>
              <a:rPr lang="ru-RU" sz="11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1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по </a:t>
            </a:r>
            <a:r>
              <a:rPr lang="ru-RU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сетям ТСО  (10%), связанного с изменением схемы взаиморасчетов по тарифно-балансовым решениям 2024 года,  температурного фактора весны 2024 года и роста среднего тарифа на 175 руб./тыс. кВтч (13%).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AA99C14-C704-D2F8-4A9B-AB42E0699B9E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УСЛОВНО-ПЕРЕМЕННЫЕ ЗАТРАТЫ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53DACB-E0FD-7649-0CEE-99F4B56FBFAC}"/>
              </a:ext>
            </a:extLst>
          </p:cNvPr>
          <p:cNvSpPr/>
          <p:nvPr/>
        </p:nvSpPr>
        <p:spPr>
          <a:xfrm>
            <a:off x="393484" y="91712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УСЛОВНО-ПЕРЕМЕННЫЕ ЗАТРАТЫ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25938F6-B225-10D8-E5FB-049CEC2D7501}"/>
              </a:ext>
            </a:extLst>
          </p:cNvPr>
          <p:cNvSpPr/>
          <p:nvPr/>
        </p:nvSpPr>
        <p:spPr>
          <a:xfrm>
            <a:off x="4871523" y="895078"/>
            <a:ext cx="3845137" cy="53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УСЛУГИ ПО ПЕРЕДАЧЕ ЭЛЕКТРОЭНЕРГИИ, МЛН РУБ.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3936816-4CE5-E53C-231D-A014590EC021}"/>
              </a:ext>
            </a:extLst>
          </p:cNvPr>
          <p:cNvSpPr/>
          <p:nvPr/>
        </p:nvSpPr>
        <p:spPr>
          <a:xfrm>
            <a:off x="364752" y="3723700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ФАКТОРЫ ИЗМЕНЕНИЯ ПЕРЕМЕННЫХ ЗАТРАТ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6E891FA-19D9-7267-9571-022C3C4A9DD9}"/>
              </a:ext>
            </a:extLst>
          </p:cNvPr>
          <p:cNvSpPr/>
          <p:nvPr/>
        </p:nvSpPr>
        <p:spPr>
          <a:xfrm>
            <a:off x="4842791" y="3701651"/>
            <a:ext cx="3873869" cy="53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ЭЛЕКТРОЭНЕРГИЯ ДЛЯ КОМПЕНСАЦИИ ПОТЕРЬ, МЛН РУБ.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B1A426C-F42F-BE27-CBB7-77DFD1F68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894363"/>
              </p:ext>
            </p:extLst>
          </p:nvPr>
        </p:nvGraphicFramePr>
        <p:xfrm>
          <a:off x="418118" y="1546841"/>
          <a:ext cx="4351579" cy="1587458"/>
        </p:xfrm>
        <a:graphic>
          <a:graphicData uri="http://schemas.openxmlformats.org/drawingml/2006/table">
            <a:tbl>
              <a:tblPr/>
              <a:tblGrid>
                <a:gridCol w="201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565">
                <a:tc rowSpan="2">
                  <a:txBody>
                    <a:bodyPr/>
                    <a:lstStyle/>
                    <a:p>
                      <a:pPr algn="l" rtl="0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5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Услуги по передаче электроэнергии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     15 687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     17 686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1 999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12,7%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04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Электроэнергия для компенсации технологических потерь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       6 389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       7 035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646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10,1%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Итого переменные затраты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     22 076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     24 721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2 645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+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12,0%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5CB6ED4-E003-ABBF-C66E-C25D02989B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803524"/>
              </p:ext>
            </p:extLst>
          </p:nvPr>
        </p:nvGraphicFramePr>
        <p:xfrm>
          <a:off x="5053216" y="4038983"/>
          <a:ext cx="3342012" cy="239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EB46149-3CF4-D9E3-0E22-471815BC03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037125"/>
              </p:ext>
            </p:extLst>
          </p:nvPr>
        </p:nvGraphicFramePr>
        <p:xfrm>
          <a:off x="4934043" y="1353059"/>
          <a:ext cx="3461185" cy="237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37E7604-C4EB-A7F5-D347-C771049ED1C0}"/>
              </a:ext>
            </a:extLst>
          </p:cNvPr>
          <p:cNvGrpSpPr/>
          <p:nvPr/>
        </p:nvGrpSpPr>
        <p:grpSpPr>
          <a:xfrm>
            <a:off x="6192106" y="2178844"/>
            <a:ext cx="815474" cy="560974"/>
            <a:chOff x="7043363" y="1332694"/>
            <a:chExt cx="815474" cy="560974"/>
          </a:xfrm>
        </p:grpSpPr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96F6D124-F26B-4494-B5B8-3450A6DA4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3363" y="1494427"/>
              <a:ext cx="815474" cy="3327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126E28D6-DA40-3167-A101-48193A54C54B}"/>
                </a:ext>
              </a:extLst>
            </p:cNvPr>
            <p:cNvGrpSpPr/>
            <p:nvPr/>
          </p:nvGrpSpPr>
          <p:grpSpPr>
            <a:xfrm>
              <a:off x="7061367" y="1332694"/>
              <a:ext cx="710452" cy="560974"/>
              <a:chOff x="7061367" y="1332694"/>
              <a:chExt cx="710452" cy="560974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F89A92BD-9EA3-0EFE-E21D-F711919C2952}"/>
                  </a:ext>
                </a:extLst>
              </p:cNvPr>
              <p:cNvSpPr/>
              <p:nvPr/>
            </p:nvSpPr>
            <p:spPr>
              <a:xfrm>
                <a:off x="7127324" y="1332694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endParaRP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61031B8-88A9-638A-BD46-4A7201C15E7E}"/>
                  </a:ext>
                </a:extLst>
              </p:cNvPr>
              <p:cNvSpPr/>
              <p:nvPr/>
            </p:nvSpPr>
            <p:spPr>
              <a:xfrm>
                <a:off x="7061367" y="1494426"/>
                <a:ext cx="710452" cy="25282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+1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2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,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7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%</a:t>
                </a:r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B899877-6B41-A962-2E02-23914CAFC1AF}"/>
              </a:ext>
            </a:extLst>
          </p:cNvPr>
          <p:cNvGrpSpPr/>
          <p:nvPr/>
        </p:nvGrpSpPr>
        <p:grpSpPr>
          <a:xfrm rot="1486954">
            <a:off x="6268429" y="5008418"/>
            <a:ext cx="920295" cy="560974"/>
            <a:chOff x="7151482" y="3696467"/>
            <a:chExt cx="920295" cy="560974"/>
          </a:xfrm>
        </p:grpSpPr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34AA838C-B02F-5F2E-9A8D-EECEB885EA7B}"/>
                </a:ext>
              </a:extLst>
            </p:cNvPr>
            <p:cNvCxnSpPr>
              <a:cxnSpLocks/>
            </p:cNvCxnSpPr>
            <p:nvPr/>
          </p:nvCxnSpPr>
          <p:spPr>
            <a:xfrm rot="19724966" flipV="1">
              <a:off x="7151482" y="4009403"/>
              <a:ext cx="920295" cy="1461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32304F7-2F13-B10E-F65C-FA704A98EE7D}"/>
                </a:ext>
              </a:extLst>
            </p:cNvPr>
            <p:cNvGrpSpPr/>
            <p:nvPr/>
          </p:nvGrpSpPr>
          <p:grpSpPr>
            <a:xfrm>
              <a:off x="7181127" y="3696467"/>
              <a:ext cx="710451" cy="560974"/>
              <a:chOff x="7181127" y="3696467"/>
              <a:chExt cx="710451" cy="560974"/>
            </a:xfrm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439355E1-D8D6-0014-0442-11AF3866565E}"/>
                  </a:ext>
                </a:extLst>
              </p:cNvPr>
              <p:cNvSpPr/>
              <p:nvPr/>
            </p:nvSpPr>
            <p:spPr>
              <a:xfrm>
                <a:off x="7215288" y="3696467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endParaRP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CED7404C-5E9B-CBBB-59BA-F53E21AA5D63}"/>
                  </a:ext>
                </a:extLst>
              </p:cNvPr>
              <p:cNvSpPr/>
              <p:nvPr/>
            </p:nvSpPr>
            <p:spPr>
              <a:xfrm rot="20113046">
                <a:off x="7181127" y="3869334"/>
                <a:ext cx="710451" cy="25282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chemeClr val="accent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+10,1</a:t>
                </a:r>
                <a:r>
                  <a:rPr lang="ru-RU" sz="1400" b="1" dirty="0">
                    <a:solidFill>
                      <a:schemeClr val="accent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  <a:sym typeface="Calibri"/>
                  </a:rPr>
                  <a:t>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317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43E4A39-0DDB-E182-E7C8-9D1AF69F0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098663"/>
              </p:ext>
            </p:extLst>
          </p:nvPr>
        </p:nvGraphicFramePr>
        <p:xfrm>
          <a:off x="5206255" y="1632212"/>
          <a:ext cx="3367395" cy="243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6D439882-3C19-4B74-A7F8-950BBC14C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027188"/>
              </p:ext>
            </p:extLst>
          </p:nvPr>
        </p:nvGraphicFramePr>
        <p:xfrm>
          <a:off x="159148" y="4524247"/>
          <a:ext cx="3528392" cy="228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1D5FEFB-79FD-459C-8FC8-B59359707A6C}"/>
              </a:ext>
            </a:extLst>
          </p:cNvPr>
          <p:cNvGrpSpPr/>
          <p:nvPr/>
        </p:nvGrpSpPr>
        <p:grpSpPr>
          <a:xfrm>
            <a:off x="6457904" y="2170374"/>
            <a:ext cx="864096" cy="489834"/>
            <a:chOff x="7021974" y="1095851"/>
            <a:chExt cx="864096" cy="489834"/>
          </a:xfrm>
        </p:grpSpPr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F94E6C07-BA3F-4169-BF55-54DE3465F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1974" y="1183231"/>
              <a:ext cx="864096" cy="26967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8C44B3A-C6A0-4AF2-A7A6-855AF04EE1A8}"/>
                </a:ext>
              </a:extLst>
            </p:cNvPr>
            <p:cNvSpPr/>
            <p:nvPr/>
          </p:nvSpPr>
          <p:spPr>
            <a:xfrm>
              <a:off x="7177773" y="1095851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0442112-FC02-440A-96EC-DDC39A4F0A6B}"/>
                </a:ext>
              </a:extLst>
            </p:cNvPr>
            <p:cNvSpPr/>
            <p:nvPr/>
          </p:nvSpPr>
          <p:spPr>
            <a:xfrm>
              <a:off x="7112700" y="1241118"/>
              <a:ext cx="652237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+13,1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 </a:t>
              </a: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5E9745-DF19-49EF-94A2-7154DB979464}"/>
              </a:ext>
            </a:extLst>
          </p:cNvPr>
          <p:cNvSpPr/>
          <p:nvPr/>
        </p:nvSpPr>
        <p:spPr>
          <a:xfrm>
            <a:off x="6955995" y="5441512"/>
            <a:ext cx="232756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AC8A61F3-682D-4589-A093-B963F00B2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081050"/>
              </p:ext>
            </p:extLst>
          </p:nvPr>
        </p:nvGraphicFramePr>
        <p:xfrm>
          <a:off x="393484" y="1450616"/>
          <a:ext cx="4272252" cy="2716258"/>
        </p:xfrm>
        <a:graphic>
          <a:graphicData uri="http://schemas.openxmlformats.org/drawingml/2006/table">
            <a:tbl>
              <a:tblPr/>
              <a:tblGrid>
                <a:gridCol w="198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l" rtl="0" fontAlgn="ctr"/>
                      <a:endParaRPr lang="ru-RU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Расходы на вознаграждения работникам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17 006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19 232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+2 226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+13,1%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Услуги по ремонту и техническому обслуживанию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878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1 055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+177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+20,2%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Налоги и сборы, кроме налога на прибыль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371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367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-4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-1,1%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Покупная электро- и теплоэнергия для собственных нужд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434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467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+33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+7,6%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Прочие материальные расходы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3 460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3 738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+278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+8,0%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Прочие операционные расходы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2 682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6 383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+3 701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в 2,4 раза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Итого постоянные затраты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24 831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31 242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+6 411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+25,8%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5538DBA-9D1C-7BF0-417C-D617ED20BF57}"/>
              </a:ext>
            </a:extLst>
          </p:cNvPr>
          <p:cNvGrpSpPr/>
          <p:nvPr/>
        </p:nvGrpSpPr>
        <p:grpSpPr>
          <a:xfrm>
            <a:off x="1515381" y="5537168"/>
            <a:ext cx="879736" cy="515681"/>
            <a:chOff x="7006334" y="1123148"/>
            <a:chExt cx="879736" cy="515681"/>
          </a:xfrm>
        </p:grpSpPr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B9606419-7925-C7D1-BC50-E53F9BAF8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6334" y="1183231"/>
              <a:ext cx="879736" cy="45559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20D76D66-2DCF-EED5-2A46-29C1FCE87A9B}"/>
                </a:ext>
              </a:extLst>
            </p:cNvPr>
            <p:cNvSpPr/>
            <p:nvPr/>
          </p:nvSpPr>
          <p:spPr>
            <a:xfrm>
              <a:off x="7182721" y="1123148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7AC4AB6-96EE-CCF7-B2F8-DDA61FF0A9FE}"/>
                </a:ext>
              </a:extLst>
            </p:cNvPr>
            <p:cNvSpPr/>
            <p:nvPr/>
          </p:nvSpPr>
          <p:spPr>
            <a:xfrm>
              <a:off x="7088178" y="1222298"/>
              <a:ext cx="652237" cy="35920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в 2,4 раза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BF5E75-94D9-2AA1-AF43-15BF3A16CFCC}"/>
              </a:ext>
            </a:extLst>
          </p:cNvPr>
          <p:cNvSpPr txBox="1"/>
          <p:nvPr/>
        </p:nvSpPr>
        <p:spPr>
          <a:xfrm>
            <a:off x="4842791" y="4884497"/>
            <a:ext cx="38451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Прирост постоянных затрат составил 25,8 %, в основном за счет увеличения по статье «Расходы на вознаграждения работникам»  на сумму  +2 226 млн руб. за счет индексации ФОТ  и по статье «Прочие операционные расходы» на сумму     + 3 701 млн руб. в основном в связи с ростом расходов на субподрядные организации в связи ростом выручки по ДЗО </a:t>
            </a: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/>
            </a:r>
            <a:b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</a:b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АО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«Энергосервис Северо-Запада» и прочей выручки от выполнения строительно-монтажных работ по </a:t>
            </a: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/>
            </a:r>
            <a:b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</a:br>
            <a:r>
              <a:rPr lang="ru-RU" sz="1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ПАО </a:t>
            </a:r>
            <a:r>
              <a:rPr lang="ru-RU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«Россети Северо-Запад».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B8C6227-7B5A-51D1-F5FA-26F19D726302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952972" cy="589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УСЛОВНО-ПОСТОЯННЫЕ ЗАТРАТЫ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4E4B08-02D2-5BC0-EE3B-9B263F8A5ABD}"/>
              </a:ext>
            </a:extLst>
          </p:cNvPr>
          <p:cNvSpPr/>
          <p:nvPr/>
        </p:nvSpPr>
        <p:spPr>
          <a:xfrm>
            <a:off x="393484" y="91712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УСЛОВНО-ПОСТОЯННЫЕ ЗАТРАТЫ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60C38B-C68F-3766-C626-47808AD542BC}"/>
              </a:ext>
            </a:extLst>
          </p:cNvPr>
          <p:cNvSpPr/>
          <p:nvPr/>
        </p:nvSpPr>
        <p:spPr>
          <a:xfrm>
            <a:off x="4871523" y="895078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РАСХОДЫ НА ВОЗНАГРАЖДЕНИЯ РАБОТНИКАМ, МЛН РУБ.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8F93A68-C5B2-BF8A-88D6-621E08D69FA6}"/>
              </a:ext>
            </a:extLst>
          </p:cNvPr>
          <p:cNvSpPr/>
          <p:nvPr/>
        </p:nvSpPr>
        <p:spPr>
          <a:xfrm>
            <a:off x="364752" y="4366377"/>
            <a:ext cx="4351580" cy="502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ПРОЧИЕ ОПЕРАЦИОННЫЕ РАСХОДЫ, МЛН РУБ.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E4B0CB8-1904-5A74-E92E-C7BE96F04FAF}"/>
              </a:ext>
            </a:extLst>
          </p:cNvPr>
          <p:cNvSpPr/>
          <p:nvPr/>
        </p:nvSpPr>
        <p:spPr>
          <a:xfrm>
            <a:off x="4842791" y="4344328"/>
            <a:ext cx="3845137" cy="555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ФАКТОРЫ ИЗМЕНЕНИЯ ПОСТОЯННЫХ ЗАТРАТ</a:t>
            </a:r>
          </a:p>
        </p:txBody>
      </p:sp>
    </p:spTree>
    <p:extLst>
      <p:ext uri="{BB962C8B-B14F-4D97-AF65-F5344CB8AC3E}">
        <p14:creationId xmlns:p14="http://schemas.microsoft.com/office/powerpoint/2010/main" val="3409344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ENG_Шаблон_4х3_россети_1205 [Автосохраненный]" id="{FFC6E5A7-DE3D-924F-A776-15A2D8EAC179}" vid="{65557C94-798C-FE40-BCF5-E04CFD8274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Тема Office">
    <a:majorFont>
      <a:latin typeface="Calibri"/>
      <a:ea typeface="Calibri"/>
      <a:cs typeface="Calibri"/>
    </a:majorFont>
    <a:minorFont>
      <a:latin typeface="Helvetica"/>
      <a:ea typeface="Helvetica"/>
      <a:cs typeface="Helvetica"/>
    </a:minorFont>
  </a:fontScheme>
  <a:fmtScheme name="Тема 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91573B8295504984C4DFA24272A576" ma:contentTypeVersion="13" ma:contentTypeDescription="Создание документа." ma:contentTypeScope="" ma:versionID="287ed226fa945b9936ede58c7e7c874b">
  <xsd:schema xmlns:xsd="http://www.w3.org/2001/XMLSchema" xmlns:xs="http://www.w3.org/2001/XMLSchema" xmlns:p="http://schemas.microsoft.com/office/2006/metadata/properties" xmlns:ns3="1fc64fa4-ea6c-450d-b592-d23cd0ee3298" xmlns:ns4="446af7a5-f900-4c7b-8b1f-a845790708d4" targetNamespace="http://schemas.microsoft.com/office/2006/metadata/properties" ma:root="true" ma:fieldsID="a3eea9b5dbf75c72d637d8c859a95aa6" ns3:_="" ns4:_="">
    <xsd:import namespace="1fc64fa4-ea6c-450d-b592-d23cd0ee3298"/>
    <xsd:import namespace="446af7a5-f900-4c7b-8b1f-a845790708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64fa4-ea6c-450d-b592-d23cd0ee32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af7a5-f900-4c7b-8b1f-a84579070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9C9AE8-5915-4AC6-AC21-368A17D89F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76E0B-8416-42EC-8342-3ECA00C31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64fa4-ea6c-450d-b592-d23cd0ee3298"/>
    <ds:schemaRef ds:uri="446af7a5-f900-4c7b-8b1f-a84579070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8DAE57-4387-4511-886C-46BBC20D720F}">
  <ds:schemaRefs>
    <ds:schemaRef ds:uri="http://www.w3.org/XML/1998/namespace"/>
    <ds:schemaRef ds:uri="446af7a5-f900-4c7b-8b1f-a845790708d4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1fc64fa4-ea6c-450d-b592-d23cd0ee329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71758</TotalTime>
  <Words>2698</Words>
  <Application>Microsoft Office PowerPoint</Application>
  <PresentationFormat>Экран (4:3)</PresentationFormat>
  <Paragraphs>386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Helvetica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Wingdings</vt:lpstr>
      <vt:lpstr>FSK</vt:lpstr>
      <vt:lpstr>КОНСОЛИДИРОВАННЫЕ ФИНАНСОВЫЕ РЕЗУЛЬТАТЫ ПО МСФО ГРУППЫ КОМПАНИЙ ПАО «РОССЕТИ СЕВЕРО-ЗАПАД»  ЗА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creator>Ekaterina</dc:creator>
  <cp:lastModifiedBy>Карпович Наталья Владимировна</cp:lastModifiedBy>
  <cp:revision>568</cp:revision>
  <cp:lastPrinted>2024-03-22T10:49:33Z</cp:lastPrinted>
  <dcterms:created xsi:type="dcterms:W3CDTF">2021-07-14T14:22:53Z</dcterms:created>
  <dcterms:modified xsi:type="dcterms:W3CDTF">2025-05-14T11:44:17Z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0x010100E091573B8295504984C4DFA24272A576</vt:lpwstr>
  </property>
</Properties>
</file>