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7"/>
  </p:notesMasterIdLst>
  <p:handoutMasterIdLst>
    <p:handoutMasterId r:id="rId18"/>
  </p:handoutMasterIdLst>
  <p:sldIdLst>
    <p:sldId id="537" r:id="rId5"/>
    <p:sldId id="571" r:id="rId6"/>
    <p:sldId id="573" r:id="rId7"/>
    <p:sldId id="574" r:id="rId8"/>
    <p:sldId id="575" r:id="rId9"/>
    <p:sldId id="576" r:id="rId10"/>
    <p:sldId id="577" r:id="rId11"/>
    <p:sldId id="585" r:id="rId12"/>
    <p:sldId id="579" r:id="rId13"/>
    <p:sldId id="581" r:id="rId14"/>
    <p:sldId id="583" r:id="rId15"/>
    <p:sldId id="584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443269-CD66-4D43-BC5D-B90F104E28E7}">
          <p14:sldIdLst>
            <p14:sldId id="537"/>
          </p14:sldIdLst>
        </p14:section>
        <p14:section name="Введение" id="{BA73E113-11E6-4300-8087-2D58486E7276}">
          <p14:sldIdLst>
            <p14:sldId id="571"/>
            <p14:sldId id="573"/>
            <p14:sldId id="574"/>
            <p14:sldId id="575"/>
            <p14:sldId id="576"/>
            <p14:sldId id="577"/>
            <p14:sldId id="585"/>
            <p14:sldId id="579"/>
            <p14:sldId id="581"/>
            <p14:sldId id="583"/>
            <p14:sldId id="584"/>
          </p14:sldIdLst>
        </p14:section>
      </p14:sectionLst>
    </p:ext>
    <p:ext uri="{EFAFB233-063F-42B5-8137-9DF3F51BA10A}">
      <p15:sldGuideLst xmlns:p15="http://schemas.microsoft.com/office/powerpoint/2012/main">
        <p15:guide id="3" pos="3016" userDrawn="1">
          <p15:clr>
            <a:srgbClr val="A4A3A4"/>
          </p15:clr>
        </p15:guide>
        <p15:guide id="4" pos="431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orient="horz" pos="614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754" userDrawn="1">
          <p15:clr>
            <a:srgbClr val="A4A3A4"/>
          </p15:clr>
        </p15:guide>
        <p15:guide id="12" orient="horz" pos="3521" userDrawn="1">
          <p15:clr>
            <a:srgbClr val="A4A3A4"/>
          </p15:clr>
        </p15:guide>
        <p15:guide id="13" orient="horz" pos="1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аева Александра Матвеевна" initials="МАМ" lastIdx="3" clrIdx="0"/>
  <p:cmAuthor id="2" name="Хмеленко Татьяна Николаевна" initials="ХТН" lastIdx="2" clrIdx="1">
    <p:extLst>
      <p:ext uri="{19B8F6BF-5375-455C-9EA6-DF929625EA0E}">
        <p15:presenceInfo xmlns:p15="http://schemas.microsoft.com/office/powerpoint/2012/main" userId="Хмеленко Татьяна Никола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6"/>
    <a:srgbClr val="FFFFFF"/>
    <a:srgbClr val="0C5B9D"/>
    <a:srgbClr val="4F8159"/>
    <a:srgbClr val="F2F2F2"/>
    <a:srgbClr val="EDF2F9"/>
    <a:srgbClr val="E9EFF7"/>
    <a:srgbClr val="D52B1E"/>
    <a:srgbClr val="E0E0E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9" autoAdjust="0"/>
    <p:restoredTop sz="95446" autoAdjust="0"/>
  </p:normalViewPr>
  <p:slideViewPr>
    <p:cSldViewPr>
      <p:cViewPr varScale="1">
        <p:scale>
          <a:sx n="112" d="100"/>
          <a:sy n="112" d="100"/>
        </p:scale>
        <p:origin x="1686" y="96"/>
      </p:cViewPr>
      <p:guideLst>
        <p:guide pos="3016"/>
        <p:guide pos="431"/>
        <p:guide orient="horz" pos="2205"/>
        <p:guide orient="horz" pos="2795"/>
        <p:guide orient="horz" pos="2750"/>
        <p:guide orient="horz" pos="2341"/>
        <p:guide orient="horz" pos="614"/>
        <p:guide orient="horz" pos="3249"/>
        <p:guide orient="horz" pos="754"/>
        <p:guide orient="horz" pos="3521"/>
        <p:guide orient="horz" pos="1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23381452318461"/>
          <c:y val="0.11924087185949052"/>
          <c:w val="0.81694903762029747"/>
          <c:h val="0.42179922440987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Лист2!$B$46</c:f>
              <c:strCache>
                <c:ptCount val="1"/>
                <c:pt idx="0">
                  <c:v>Отпуск из сети*</c:v>
                </c:pt>
              </c:strCache>
            </c:strRef>
          </c:tx>
          <c:spPr>
            <a:solidFill>
              <a:srgbClr val="0C5B9D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328703703703703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31 555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22-40A7-9577-73D2FF0EE180}"/>
                </c:ext>
              </c:extLst>
            </c:dLbl>
            <c:dLbl>
              <c:idx val="1"/>
              <c:layout>
                <c:manualLayout>
                  <c:x val="0"/>
                  <c:y val="0.342592592592592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31 431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22-40A7-9577-73D2FF0EE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Лист2!$A$47:$A$48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Лист2!$B$47:$B$48</c:f>
              <c:numCache>
                <c:formatCode>#,##0</c:formatCode>
                <c:ptCount val="2"/>
                <c:pt idx="0">
                  <c:v>31555</c:v>
                </c:pt>
                <c:pt idx="1">
                  <c:v>31431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22-40A7-9577-73D2FF0EE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465216"/>
        <c:axId val="250465608"/>
      </c:barChart>
      <c:lineChart>
        <c:grouping val="standard"/>
        <c:varyColors val="0"/>
        <c:ser>
          <c:idx val="1"/>
          <c:order val="1"/>
          <c:tx>
            <c:strRef>
              <c:f>Лист2!$C$46</c:f>
              <c:strCache>
                <c:ptCount val="1"/>
                <c:pt idx="0">
                  <c:v>Средняя продолжительность прекращения энергоснабжения потребителей (в сети 0,4 кВ и выше)</c:v>
                </c:pt>
              </c:strCache>
            </c:strRef>
          </c:tx>
          <c:spPr>
            <a:ln w="28575" cap="rnd">
              <a:solidFill>
                <a:srgbClr val="4FC5B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C5B5"/>
              </a:solidFill>
              <a:ln w="9525">
                <a:solidFill>
                  <a:srgbClr val="4FC5B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4FC5B5"/>
                </a:solidFill>
                <a:ln w="9525">
                  <a:solidFill>
                    <a:srgbClr val="4FC5B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222-40A7-9577-73D2FF0EE180}"/>
              </c:ext>
            </c:extLst>
          </c:dPt>
          <c:dLbls>
            <c:dLbl>
              <c:idx val="0"/>
              <c:layout>
                <c:manualLayout>
                  <c:x val="-4.1666666666666664E-2"/>
                  <c:y val="-8.692636327137078E-2"/>
                </c:manualLayout>
              </c:layout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222-40A7-9577-73D2FF0EE180}"/>
                </c:ext>
              </c:extLst>
            </c:dLbl>
            <c:dLbl>
              <c:idx val="1"/>
              <c:layout>
                <c:manualLayout>
                  <c:x val="-4.7222222222222325E-2"/>
                  <c:y val="-0.1105583387625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EA909-3646-4A00-BA96-E5212D7E16EF}" type="VALUE">
                      <a:rPr lang="en-US" sz="1000" b="0" i="0" baseline="0">
                        <a:solidFill>
                          <a:schemeClr val="bg1"/>
                        </a:solidFill>
                      </a:rPr>
                      <a:pPr>
                        <a:defRPr sz="100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222-40A7-9577-73D2FF0EE180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Лист2!$A$47:$A$48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Лист2!$C$47:$C$48</c:f>
              <c:numCache>
                <c:formatCode>General</c:formatCode>
                <c:ptCount val="2"/>
                <c:pt idx="0">
                  <c:v>3.87</c:v>
                </c:pt>
                <c:pt idx="1">
                  <c:v>3.12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22-40A7-9577-73D2FF0EE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189440"/>
        <c:axId val="250466000"/>
      </c:lineChart>
      <c:catAx>
        <c:axId val="25046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A5A5A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465608"/>
        <c:crosses val="autoZero"/>
        <c:auto val="1"/>
        <c:lblAlgn val="ctr"/>
        <c:lblOffset val="100"/>
        <c:noMultiLvlLbl val="0"/>
      </c:catAx>
      <c:valAx>
        <c:axId val="250465608"/>
        <c:scaling>
          <c:orientation val="minMax"/>
          <c:min val="15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465216"/>
        <c:crosses val="autoZero"/>
        <c:crossBetween val="between"/>
        <c:majorUnit val="100"/>
        <c:minorUnit val="50"/>
      </c:valAx>
      <c:valAx>
        <c:axId val="250466000"/>
        <c:scaling>
          <c:orientation val="minMax"/>
          <c:min val="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189440"/>
        <c:crosses val="max"/>
        <c:crossBetween val="between"/>
        <c:majorUnit val="0.1"/>
        <c:minorUnit val="5.000000000000001E-2"/>
      </c:valAx>
      <c:catAx>
        <c:axId val="24318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0466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38022726893119E-2"/>
          <c:y val="0.66051152839471317"/>
          <c:w val="0.9655570422844042"/>
          <c:h val="0.261067584738859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сл11!$A$41</c:f>
              <c:strCache>
                <c:ptCount val="1"/>
                <c:pt idx="0">
                  <c:v>Расходы на вознаграждения работников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92-4017-A77A-32644C2B970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392-4017-A77A-32644C2B97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сл11!$B$33:$C$33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сл11!$B$41:$C$41</c:f>
              <c:numCache>
                <c:formatCode>#,##0</c:formatCode>
                <c:ptCount val="2"/>
                <c:pt idx="0">
                  <c:v>13784</c:v>
                </c:pt>
                <c:pt idx="1">
                  <c:v>14855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92-4017-A77A-32644C2B97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15528536"/>
        <c:axId val="1155289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2021</c:v>
                      </c:pt>
                      <c:pt idx="1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0392-4017-A77A-32644C2B970E}"/>
                  </c:ext>
                </c:extLst>
              </c15:ser>
            </c15:filteredBarSeries>
          </c:ext>
        </c:extLst>
      </c:barChart>
      <c:catAx>
        <c:axId val="115528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528928"/>
        <c:crosses val="autoZero"/>
        <c:auto val="1"/>
        <c:lblAlgn val="ctr"/>
        <c:lblOffset val="100"/>
        <c:noMultiLvlLbl val="0"/>
      </c:catAx>
      <c:valAx>
        <c:axId val="115528928"/>
        <c:scaling>
          <c:orientation val="minMax"/>
          <c:min val="4500"/>
        </c:scaling>
        <c:delete val="1"/>
        <c:axPos val="l"/>
        <c:numFmt formatCode="#,##0" sourceLinked="1"/>
        <c:majorTickMark val="out"/>
        <c:minorTickMark val="none"/>
        <c:tickLblPos val="nextTo"/>
        <c:crossAx val="115528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7318726709472E-2"/>
          <c:y val="5.7488552699966132E-2"/>
          <c:w val="0.92872536254658111"/>
          <c:h val="0.7961078151099010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сл11!$A$41</c:f>
              <c:strCache>
                <c:ptCount val="1"/>
                <c:pt idx="0">
                  <c:v>Прочие операционные расходы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F-46C2-9F87-CCCC567BEEF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3EF-46C2-9F87-CCCC567BEE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сл11!$B$33:$C$33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сл11!$B$41:$C$41</c:f>
              <c:numCache>
                <c:formatCode>#,##0</c:formatCode>
                <c:ptCount val="2"/>
                <c:pt idx="0">
                  <c:v>2480</c:v>
                </c:pt>
                <c:pt idx="1">
                  <c:v>1896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EF-46C2-9F87-CCCC567BEE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72075592"/>
        <c:axId val="3720759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2021</c:v>
                      </c:pt>
                      <c:pt idx="1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A3EF-46C2-9F87-CCCC567BEEF5}"/>
                  </c:ext>
                </c:extLst>
              </c15:ser>
            </c15:filteredBarSeries>
          </c:ext>
        </c:extLst>
      </c:barChart>
      <c:catAx>
        <c:axId val="372075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075984"/>
        <c:crosses val="autoZero"/>
        <c:auto val="1"/>
        <c:lblAlgn val="ctr"/>
        <c:lblOffset val="100"/>
        <c:noMultiLvlLbl val="0"/>
      </c:catAx>
      <c:valAx>
        <c:axId val="372075984"/>
        <c:scaling>
          <c:orientation val="minMax"/>
          <c:min val="600"/>
        </c:scaling>
        <c:delete val="1"/>
        <c:axPos val="l"/>
        <c:numFmt formatCode="#,##0" sourceLinked="1"/>
        <c:majorTickMark val="out"/>
        <c:minorTickMark val="none"/>
        <c:tickLblPos val="nextTo"/>
        <c:crossAx val="37207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5990653607323474E-3"/>
                  <c:y val="0.49734232474003176"/>
                </c:manualLayout>
              </c:layout>
              <c:tx>
                <c:rich>
                  <a:bodyPr/>
                  <a:lstStyle/>
                  <a:p>
                    <a:fld id="{AE208E35-4E20-4F40-B948-A07EAA161936}" type="VALUE">
                      <a:rPr lang="en-US" sz="1200" b="1" i="0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C7-4D94-9AF2-53B7A28228CB}"/>
                </c:ext>
              </c:extLst>
            </c:dLbl>
            <c:dLbl>
              <c:idx val="1"/>
              <c:layout>
                <c:manualLayout>
                  <c:x val="9.546398251681144E-3"/>
                  <c:y val="0.110570236141246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C7-4D94-9AF2-53B7A2822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Лист2!$A$32:$A$33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Лист2!$B$32:$B$33</c:f>
              <c:numCache>
                <c:formatCode>General</c:formatCode>
                <c:ptCount val="2"/>
                <c:pt idx="0">
                  <c:v>-883</c:v>
                </c:pt>
                <c:pt idx="1">
                  <c:v>-259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C7-4D94-9AF2-53B7A2822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837056"/>
        <c:axId val="243188656"/>
      </c:barChart>
      <c:catAx>
        <c:axId val="1778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188656"/>
        <c:crosses val="autoZero"/>
        <c:auto val="1"/>
        <c:lblAlgn val="ctr"/>
        <c:lblOffset val="100"/>
        <c:noMultiLvlLbl val="0"/>
      </c:catAx>
      <c:valAx>
        <c:axId val="243188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83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335354189021554E-4"/>
          <c:y val="5.5397648558754294E-2"/>
          <c:w val="0.96504392404847905"/>
          <c:h val="0.84601476209257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сл12!$B$25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52B1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C5B9D"/>
              </a:solidFill>
            </c:spPr>
            <c:extLst>
              <c:ext xmlns:c16="http://schemas.microsoft.com/office/drawing/2014/chart" uri="{C3380CC4-5D6E-409C-BE32-E72D297353CC}">
                <c16:uniqueId val="{00000000-11AA-4E27-8A4B-B19266FD374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1AA-4E27-8A4B-B19266FD374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1AA-4E27-8A4B-B19266FD37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1AA-4E27-8A4B-B19266FD374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1AA-4E27-8A4B-B19266FD37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AA-4E27-8A4B-B19266FD374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1AA-4E27-8A4B-B19266FD3741}"/>
                </c:ext>
              </c:extLst>
            </c:dLbl>
            <c:spPr>
              <a:solidFill>
                <a:srgbClr val="D52B1E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сл12!$A$26:$A$29</c:f>
              <c:strCache>
                <c:ptCount val="4"/>
                <c:pt idx="0">
                  <c:v>Операционная прибыль</c:v>
                </c:pt>
                <c:pt idx="1">
                  <c:v>Чистые финансовые расходы</c:v>
                </c:pt>
                <c:pt idx="2">
                  <c:v>Налог на прибыль</c:v>
                </c:pt>
                <c:pt idx="3">
                  <c:v>Убыток за 2022</c:v>
                </c:pt>
              </c:strCache>
            </c:strRef>
          </c:cat>
          <c:val>
            <c:numRef>
              <c:f>сл12!$B$26:$B$29</c:f>
              <c:numCache>
                <c:formatCode>#,##0</c:formatCode>
                <c:ptCount val="4"/>
                <c:pt idx="0">
                  <c:v>2036</c:v>
                </c:pt>
                <c:pt idx="1">
                  <c:v>-2249</c:v>
                </c:pt>
                <c:pt idx="2">
                  <c:v>-46.283999999999999</c:v>
                </c:pt>
                <c:pt idx="3">
                  <c:v>-259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AA-4E27-8A4B-B19266FD3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189832"/>
        <c:axId val="243190224"/>
      </c:barChart>
      <c:catAx>
        <c:axId val="243189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</c:spPr>
        <c:txPr>
          <a:bodyPr/>
          <a:lstStyle/>
          <a:p>
            <a:pPr>
              <a:defRPr sz="1000" b="1">
                <a:latin typeface="Arial Narrow" panose="020B0606020202030204" pitchFamily="34" charset="0"/>
              </a:defRPr>
            </a:pPr>
            <a:endParaRPr lang="ru-RU"/>
          </a:p>
        </c:txPr>
        <c:crossAx val="243190224"/>
        <c:crosses val="autoZero"/>
        <c:auto val="1"/>
        <c:lblAlgn val="ctr"/>
        <c:lblOffset val="100"/>
        <c:noMultiLvlLbl val="0"/>
      </c:catAx>
      <c:valAx>
        <c:axId val="243190224"/>
        <c:scaling>
          <c:orientation val="minMax"/>
          <c:max val="3000"/>
          <c:min val="-2200"/>
        </c:scaling>
        <c:delete val="1"/>
        <c:axPos val="l"/>
        <c:numFmt formatCode="#,##0" sourceLinked="1"/>
        <c:majorTickMark val="out"/>
        <c:minorTickMark val="none"/>
        <c:tickLblPos val="nextTo"/>
        <c:crossAx val="243189832"/>
        <c:crosses val="autoZero"/>
        <c:crossBetween val="between"/>
        <c:majorUnit val="400"/>
        <c:minorUnit val="1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сл6!$A$13</c:f>
              <c:strCache>
                <c:ptCount val="1"/>
                <c:pt idx="0">
                  <c:v>  EBITDA**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A2-4046-ADA5-B14F92D2F2F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AA2-4046-ADA5-B14F92D2F2FC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9 044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AA2-4046-ADA5-B14F92D2F2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сл6!$B$4:$C$4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сл6!$B$13:$C$13</c:f>
              <c:numCache>
                <c:formatCode>#,##0</c:formatCode>
                <c:ptCount val="2"/>
                <c:pt idx="0">
                  <c:v>7386</c:v>
                </c:pt>
                <c:pt idx="1">
                  <c:v>9044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A2-4046-ADA5-B14F92D2F2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3773072"/>
        <c:axId val="243773464"/>
      </c:barChart>
      <c:catAx>
        <c:axId val="24377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773464"/>
        <c:crosses val="autoZero"/>
        <c:auto val="1"/>
        <c:lblAlgn val="ctr"/>
        <c:lblOffset val="100"/>
        <c:noMultiLvlLbl val="0"/>
      </c:catAx>
      <c:valAx>
        <c:axId val="24377346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4377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94876029005657"/>
          <c:y val="8.3667531823581345E-2"/>
          <c:w val="0.5767007153185012"/>
          <c:h val="0.54675743657042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2021</c:v>
                </c:pt>
                <c:pt idx="1">
                  <c:v>2022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53C6-47AC-9687-077C0DFDE2ED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Заёмные средства*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5.5598263583049798E-3"/>
                  <c:y val="-3.09718107011740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C6-47AC-9687-077C0DFDE2ED}"/>
                </c:ext>
              </c:extLst>
            </c:dLbl>
            <c:dLbl>
              <c:idx val="1"/>
              <c:layout>
                <c:manualLayout>
                  <c:x val="2.7799131791524899E-3"/>
                  <c:y val="-2.17279446416933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200" b="0" i="0" u="none" strike="noStrike" kern="1200" baseline="0">
                      <a:solidFill>
                        <a:srgbClr val="3C3C3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C6-47AC-9687-077C0DFDE2ED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2021</c:v>
                </c:pt>
                <c:pt idx="1">
                  <c:v>2022</c:v>
                </c:pt>
              </c:strCache>
            </c:strRef>
          </c:cat>
          <c:val>
            <c:numRef>
              <c:f>Лист1!$B$5:$C$5</c:f>
              <c:numCache>
                <c:formatCode>_-* #,##0_-;\-* #,##0_-;_-* "-"??_-;_-@_-</c:formatCode>
                <c:ptCount val="2"/>
                <c:pt idx="0">
                  <c:v>15807.233</c:v>
                </c:pt>
                <c:pt idx="1">
                  <c:v>18448.780999999999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C6-47AC-9687-077C0DFDE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9"/>
        <c:overlap val="100"/>
        <c:axId val="372077160"/>
        <c:axId val="372077552"/>
      </c:barChart>
      <c:lineChart>
        <c:grouping val="standard"/>
        <c:varyColors val="0"/>
        <c:ser>
          <c:idx val="2"/>
          <c:order val="2"/>
          <c:tx>
            <c:strRef>
              <c:f>Лист1!$A$6</c:f>
              <c:strCache>
                <c:ptCount val="1"/>
                <c:pt idx="0">
                  <c:v>Соотношение Долга к EBITDA за 12 месяцев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9459392254067429E-2"/>
                  <c:y val="3.2105731505076243E-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C6-47AC-9687-077C0DFDE2ED}"/>
                </c:ext>
              </c:extLst>
            </c:dLbl>
            <c:dLbl>
              <c:idx val="1"/>
              <c:layout>
                <c:manualLayout>
                  <c:x val="-1.945939225406753E-2"/>
                  <c:y val="3.2105731505076195E-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C6-47AC-9687-077C0DFDE2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Лист1!$B$3:$C$3</c:f>
              <c:strCache>
                <c:ptCount val="2"/>
                <c:pt idx="0">
                  <c:v>2021</c:v>
                </c:pt>
                <c:pt idx="1">
                  <c:v>2022</c:v>
                </c:pt>
              </c:strCache>
            </c:strRef>
          </c:cat>
          <c:val>
            <c:numRef>
              <c:f>Лист1!$B$6:$C$6</c:f>
              <c:numCache>
                <c:formatCode>#,##0.0_ ;\-#,##0.0\ </c:formatCode>
                <c:ptCount val="2"/>
                <c:pt idx="0">
                  <c:v>2.1402368618445817</c:v>
                </c:pt>
                <c:pt idx="1">
                  <c:v>2.0399973152082618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C6-47AC-9687-077C0DFDE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078336"/>
        <c:axId val="372077944"/>
      </c:lineChart>
      <c:catAx>
        <c:axId val="372077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72077552"/>
        <c:crosses val="autoZero"/>
        <c:auto val="1"/>
        <c:lblAlgn val="ctr"/>
        <c:lblOffset val="100"/>
        <c:noMultiLvlLbl val="0"/>
      </c:catAx>
      <c:valAx>
        <c:axId val="37207755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372077160"/>
        <c:crosses val="autoZero"/>
        <c:crossBetween val="between"/>
      </c:valAx>
      <c:valAx>
        <c:axId val="372077944"/>
        <c:scaling>
          <c:orientation val="minMax"/>
          <c:max val="2.2999999999999998"/>
          <c:min val="1.8"/>
        </c:scaling>
        <c:delete val="0"/>
        <c:axPos val="r"/>
        <c:numFmt formatCode="#,##0.00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372078336"/>
        <c:crosses val="max"/>
        <c:crossBetween val="between"/>
      </c:valAx>
      <c:catAx>
        <c:axId val="372078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077944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7.6531447603671074E-2"/>
          <c:y val="0.72362729230824518"/>
          <c:w val="0.80877830420008667"/>
          <c:h val="0.16891354408834502"/>
        </c:manualLayout>
      </c:layout>
      <c:overlay val="0"/>
      <c:spPr>
        <a:noFill/>
      </c:spPr>
    </c:legend>
    <c:plotVisOnly val="1"/>
    <c:dispBlanksAs val="gap"/>
    <c:showDLblsOverMax val="0"/>
  </c:chart>
  <c:spPr>
    <a:noFill/>
  </c:spPr>
  <c:txPr>
    <a:bodyPr/>
    <a:lstStyle/>
    <a:p>
      <a:pPr>
        <a:defRPr sz="1100">
          <a:latin typeface="+mn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27923102883748"/>
          <c:y val="6.0611622087683802E-2"/>
          <c:w val="0.85509051594284768"/>
          <c:h val="0.63647486599610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</c:v>
                </c:pt>
              </c:strCache>
            </c:strRef>
          </c:tx>
          <c:spPr>
            <a:solidFill>
              <a:srgbClr val="0C5B9D"/>
            </a:solidFill>
            <a:ln w="9525"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24-42BE-9BB4-5C9F24134D7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24-42BE-9BB4-5C9F24134D7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31 202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24-42BE-9BB4-5C9F24134D7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31 194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24-42BE-9BB4-5C9F24134D75}"/>
                </c:ext>
              </c:extLst>
            </c:dLbl>
            <c:spPr>
              <a:solidFill>
                <a:srgbClr val="0C5B9D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31202</c:v>
                </c:pt>
                <c:pt idx="1">
                  <c:v>31194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24-42BE-9BB4-5C9F24134D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Отпуск из сети без учета объемов "Последней мили"</c:v>
                </c:pt>
              </c:strCache>
            </c:strRef>
          </c:tx>
          <c:spPr>
            <a:solidFill>
              <a:srgbClr val="8DB3E2"/>
            </a:solidFill>
            <a:ln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AB24-42BE-9BB4-5C9F24134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600064"/>
        <c:axId val="36760045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Потери электроэнергии, %</c:v>
                </c:pt>
              </c:strCache>
            </c:strRef>
          </c:tx>
          <c:spPr>
            <a:ln>
              <a:solidFill>
                <a:srgbClr val="4FC5B5"/>
              </a:solidFill>
            </a:ln>
          </c:spPr>
          <c:marker>
            <c:symbol val="circle"/>
            <c:size val="7"/>
            <c:spPr>
              <a:solidFill>
                <a:srgbClr val="4FC5B5"/>
              </a:solidFill>
              <a:ln>
                <a:solidFill>
                  <a:srgbClr val="4FC5B5"/>
                </a:solidFill>
              </a:ln>
            </c:spPr>
          </c:marker>
          <c:dLbls>
            <c:dLbl>
              <c:idx val="1"/>
              <c:layout>
                <c:manualLayout>
                  <c:x val="-6.1215667189235608E-2"/>
                  <c:y val="-4.55723576215195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5,89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B24-42BE-9BB4-5C9F24134D75}"/>
                </c:ext>
              </c:extLst>
            </c:dLbl>
            <c:spPr>
              <a:solidFill>
                <a:srgbClr val="4FC5B5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6.29</c:v>
                </c:pt>
                <c:pt idx="1">
                  <c:v>5.89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B24-42BE-9BB4-5C9F24134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601240"/>
        <c:axId val="367600848"/>
      </c:lineChart>
      <c:catAx>
        <c:axId val="36760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A5A5A5"/>
            </a:solidFill>
          </a:ln>
        </c:spPr>
        <c:txPr>
          <a:bodyPr/>
          <a:lstStyle/>
          <a:p>
            <a:pPr>
              <a:defRPr baseline="0"/>
            </a:pPr>
            <a:endParaRPr lang="ru-RU"/>
          </a:p>
        </c:txPr>
        <c:crossAx val="367600456"/>
        <c:crosses val="autoZero"/>
        <c:auto val="1"/>
        <c:lblAlgn val="ctr"/>
        <c:lblOffset val="100"/>
        <c:noMultiLvlLbl val="0"/>
      </c:catAx>
      <c:valAx>
        <c:axId val="367600456"/>
        <c:scaling>
          <c:orientation val="minMax"/>
          <c:min val="1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367600064"/>
        <c:crosses val="autoZero"/>
        <c:crossBetween val="between"/>
      </c:valAx>
      <c:valAx>
        <c:axId val="367600848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367601240"/>
        <c:crosses val="max"/>
        <c:crossBetween val="between"/>
      </c:valAx>
      <c:catAx>
        <c:axId val="367601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7600848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txPr>
          <a:bodyPr/>
          <a:lstStyle/>
          <a:p>
            <a:pPr>
              <a:defRPr baseline="0"/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5.9042199098449926E-4"/>
          <c:y val="0.79827505085974948"/>
          <c:w val="0.99940957800901553"/>
          <c:h val="0.159346459171494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101343296070998E-2"/>
          <c:y val="8.9003320423983137E-2"/>
          <c:w val="0.92977302157984054"/>
          <c:h val="0.69292303422216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ээ, млн кВт*ч</c:v>
                </c:pt>
              </c:strCache>
            </c:strRef>
          </c:tx>
          <c:spPr>
            <a:solidFill>
              <a:srgbClr val="0C5B9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AD-460E-A551-85CA99C820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AD-460E-A551-85CA99C820D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D0346F0-B314-45B9-B231-D850AC1ABC01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МВт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9AD-460E-A551-85CA99C820D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419 МВт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AD-460E-A551-85CA99C820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386</c:v>
                </c:pt>
                <c:pt idx="1">
                  <c:v>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AD-460E-A551-85CA99C820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69AD-460E-A551-85CA99C82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602024"/>
        <c:axId val="367602416"/>
      </c:barChart>
      <c:catAx>
        <c:axId val="367602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A5A5A5"/>
            </a:solidFill>
          </a:ln>
        </c:spPr>
        <c:crossAx val="367602416"/>
        <c:crosses val="autoZero"/>
        <c:auto val="1"/>
        <c:lblAlgn val="ctr"/>
        <c:lblOffset val="100"/>
        <c:noMultiLvlLbl val="0"/>
      </c:catAx>
      <c:valAx>
        <c:axId val="367602416"/>
        <c:scaling>
          <c:orientation val="minMax"/>
          <c:max val="45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367602024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50352</c:v>
                </c:pt>
                <c:pt idx="1">
                  <c:v>53307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9-401A-A554-F06789BDD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606272"/>
        <c:axId val="366606664"/>
      </c:barChart>
      <c:catAx>
        <c:axId val="36660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66606664"/>
        <c:crosses val="autoZero"/>
        <c:auto val="1"/>
        <c:lblAlgn val="ctr"/>
        <c:lblOffset val="100"/>
        <c:noMultiLvlLbl val="0"/>
      </c:catAx>
      <c:valAx>
        <c:axId val="366606664"/>
        <c:scaling>
          <c:orientation val="minMax"/>
          <c:min val="20000"/>
        </c:scaling>
        <c:delete val="1"/>
        <c:axPos val="l"/>
        <c:numFmt formatCode="#,##0" sourceLinked="1"/>
        <c:majorTickMark val="out"/>
        <c:minorTickMark val="none"/>
        <c:tickLblPos val="nextTo"/>
        <c:crossAx val="36660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CD1-4B96-8B74-BD27BD7E63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CD1-4B96-8B74-BD27BD7E63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CD1-4B96-8B74-BD27BD7E63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CD1-4B96-8B74-BD27BD7E631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2CEBA49-0770-4D03-B28E-AE91CE489F60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CD1-4B96-8B74-BD27BD7E631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720D46B-4DC7-4EA0-86EA-83FBF80D990D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D1-4B96-8B74-BD27BD7E631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6A64C05-076A-47DD-A27E-4802756D4A9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CD1-4B96-8B74-BD27BD7E6319}"/>
                </c:ext>
              </c:extLst>
            </c:dLbl>
            <c:dLbl>
              <c:idx val="3"/>
              <c:layout>
                <c:manualLayout>
                  <c:x val="2.0144836616650896E-2"/>
                  <c:y val="-5.3022736687605196E-2"/>
                </c:manualLayout>
              </c:layout>
              <c:tx>
                <c:rich>
                  <a:bodyPr/>
                  <a:lstStyle/>
                  <a:p>
                    <a:fld id="{8164F26F-12EF-467D-909D-0AF1BF133ABC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CD1-4B96-8B74-BD27BD7E63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Выручка от услуг по передаче электроэнергии</c:v>
                </c:pt>
                <c:pt idx="1">
                  <c:v>Выручка от реализации электроэнергии</c:v>
                </c:pt>
                <c:pt idx="2">
                  <c:v>Выручка от услуг по технологическому присоединению</c:v>
                </c:pt>
                <c:pt idx="3">
                  <c:v>Прочая выручка, включая аренду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0.78</c:v>
                </c:pt>
                <c:pt idx="1">
                  <c:v>0.18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D1-4B96-8B74-BD27BD7E631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A0-4F34-8100-687FA36883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A0-4F34-8100-687FA36883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A0-4F34-8100-687FA36883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2A0-4F34-8100-687FA368835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86AED5B-B0CB-455A-84C6-4D4095F848C8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A0-4F34-8100-687FA368835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F2B5714-E24A-4EB2-957A-EDD3ADFF6384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A0-4F34-8100-687FA368835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FD1CCFB-1FD5-4286-AC60-25B46D7ADC24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2A0-4F34-8100-687FA368835D}"/>
                </c:ext>
              </c:extLst>
            </c:dLbl>
            <c:dLbl>
              <c:idx val="3"/>
              <c:layout>
                <c:manualLayout>
                  <c:x val="-3.3858760027064485E-17"/>
                  <c:y val="-3.39596639001162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16F34A-0241-4EC1-A236-34D1620DEC73}" type="PERCENTAGE">
                      <a:rPr lang="en-US" baseline="0" smtClean="0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1062408547572"/>
                      <c:h val="6.46019355568582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2A0-4F34-8100-687FA36883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Выручка от услуг по передаче электроэнергии</c:v>
                </c:pt>
                <c:pt idx="1">
                  <c:v>Выручка от реализации электроэнергии</c:v>
                </c:pt>
                <c:pt idx="2">
                  <c:v>Выручка от услуг по технологическому присоединению</c:v>
                </c:pt>
                <c:pt idx="3">
                  <c:v>Прочая выручка, включая аренду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0.76221342236953038</c:v>
                </c:pt>
                <c:pt idx="1">
                  <c:v>0.18021528995061067</c:v>
                </c:pt>
                <c:pt idx="2">
                  <c:v>2.9337771086364688E-2</c:v>
                </c:pt>
                <c:pt idx="3">
                  <c:v>2.8233516593494292E-2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A0-4F34-8100-687FA368835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444481995705388"/>
          <c:y val="4.5207696975306737E-2"/>
          <c:w val="0.34405782154182896"/>
          <c:h val="0.95479230302469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7802348659825E-2"/>
          <c:y val="0.1118998414098429"/>
          <c:w val="0.90543354354118544"/>
          <c:h val="0.7642019739002233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сл10!$A$39</c:f>
              <c:strCache>
                <c:ptCount val="1"/>
                <c:pt idx="0">
                  <c:v>Услуги по передаче электроэнергии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сл10!$B$37:$C$37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сл10!$B$39:$C$39</c:f>
              <c:numCache>
                <c:formatCode>#,##0</c:formatCode>
                <c:ptCount val="2"/>
                <c:pt idx="0">
                  <c:v>5206</c:v>
                </c:pt>
                <c:pt idx="1">
                  <c:v>5007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D5-4BD7-8EF2-661D3C8CBC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8007672"/>
        <c:axId val="3680080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сл10!$A$38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сл10!$B$37:$C$37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2021</c:v>
                      </c:pt>
                      <c:pt idx="1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сл10!$B$38:$C$38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D8D5-4BD7-8EF2-661D3C8CBCE5}"/>
                  </c:ext>
                </c:extLst>
              </c15:ser>
            </c15:filteredBarSeries>
          </c:ext>
        </c:extLst>
      </c:barChart>
      <c:catAx>
        <c:axId val="368007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68008064"/>
        <c:crosses val="autoZero"/>
        <c:auto val="1"/>
        <c:lblAlgn val="ctr"/>
        <c:lblOffset val="100"/>
        <c:noMultiLvlLbl val="0"/>
      </c:catAx>
      <c:valAx>
        <c:axId val="36800806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368007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8006496"/>
        <c:axId val="368006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2018</c:v>
                      </c:pt>
                      <c:pt idx="1">
                        <c:v>6М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083-4259-8547-7F38BA5A331B}"/>
                  </c:ext>
                </c:extLst>
              </c15:ser>
            </c15:filteredBarSeries>
          </c:ext>
        </c:extLst>
      </c:barChart>
      <c:catAx>
        <c:axId val="36800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68006104"/>
        <c:crosses val="autoZero"/>
        <c:auto val="1"/>
        <c:lblAlgn val="ctr"/>
        <c:lblOffset val="100"/>
        <c:noMultiLvlLbl val="0"/>
      </c:catAx>
      <c:valAx>
        <c:axId val="3680061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6800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7802348659825E-2"/>
          <c:y val="6.2842230374668351E-2"/>
          <c:w val="0.90543354354118544"/>
          <c:h val="0.75661204175890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сл10!$A$39</c:f>
              <c:strCache>
                <c:ptCount val="1"/>
                <c:pt idx="0">
                  <c:v>Услуги по передаче электроэнергии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сл10!$B$37:$C$37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сл10!$B$39:$C$39</c:f>
              <c:numCache>
                <c:formatCode>#,##0</c:formatCode>
                <c:ptCount val="2"/>
                <c:pt idx="0">
                  <c:v>13455</c:v>
                </c:pt>
                <c:pt idx="1">
                  <c:v>13627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7-44D9-A7F0-F8A1F74CCC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6605488"/>
        <c:axId val="3666047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сл10!$A$38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сл10!$B$37:$C$37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2021</c:v>
                      </c:pt>
                      <c:pt idx="1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сл10!$B$38:$C$38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C47-44D9-A7F0-F8A1F74CCCF5}"/>
                  </c:ext>
                </c:extLst>
              </c15:ser>
            </c15:filteredBarSeries>
          </c:ext>
        </c:extLst>
      </c:barChart>
      <c:catAx>
        <c:axId val="36660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66604704"/>
        <c:crosses val="autoZero"/>
        <c:auto val="1"/>
        <c:lblAlgn val="ctr"/>
        <c:lblOffset val="100"/>
        <c:noMultiLvlLbl val="0"/>
      </c:catAx>
      <c:valAx>
        <c:axId val="36660470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36660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21.04.2023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21.04.2023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5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14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4" y="836712"/>
            <a:ext cx="1649636" cy="88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3204114" y="4437112"/>
            <a:ext cx="5498561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 baseline="0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3848" y="2188257"/>
            <a:ext cx="5498827" cy="664797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08383" y="5733257"/>
            <a:ext cx="1645401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  |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203849" y="5733257"/>
            <a:ext cx="833660" cy="269875"/>
          </a:xfrm>
          <a:noFill/>
        </p:spPr>
        <p:txBody>
          <a:bodyPr lIns="36000" rIns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МЕСЯЦ 2021</a:t>
            </a: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1524" y="5733257"/>
            <a:ext cx="672260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350151" y="976314"/>
            <a:ext cx="1350151" cy="2516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50" dirty="0">
                <a:solidFill>
                  <a:schemeClr val="accent4"/>
                </a:solidFill>
              </a:rPr>
              <a:t>Макет настроен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59" userDrawn="1">
          <p15:clr>
            <a:srgbClr val="FBAE40"/>
          </p15:clr>
        </p15:guide>
        <p15:guide id="2" pos="300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1615440"/>
            <a:ext cx="39166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49580" y="1615440"/>
            <a:ext cx="390906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00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50057" y="1616076"/>
            <a:ext cx="3908822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7934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793457" y="1616076"/>
            <a:ext cx="3908822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4787503" y="1616076"/>
            <a:ext cx="391161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454105" y="1616076"/>
            <a:ext cx="390239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980729"/>
            <a:ext cx="3902393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4785360" y="3928716"/>
            <a:ext cx="391668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454106" y="1624014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4785360" y="4561841"/>
            <a:ext cx="391691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1"/>
            <a:ext cx="391691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454106" y="4561841"/>
            <a:ext cx="3902392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4106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6236916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45992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334478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4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2" userDrawn="1">
          <p15:clr>
            <a:srgbClr val="FBAE40"/>
          </p15:clr>
        </p15:guide>
        <p15:guide id="4" pos="3668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798694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2619498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5767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450056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3330178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 noChangeAspect="1"/>
          </p:cNvSpPr>
          <p:nvPr>
            <p:ph type="pic" sz="quarter" idx="21"/>
          </p:nvPr>
        </p:nvSpPr>
        <p:spPr>
          <a:xfrm>
            <a:off x="6232922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45005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3332221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623608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 userDrawn="1">
          <p15:clr>
            <a:srgbClr val="FBAE40"/>
          </p15:clr>
        </p15:guide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1890117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4781550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1890117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781550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orient="horz" pos="367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6954678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4791075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2613660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450057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3940952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798694" y="3940952"/>
            <a:ext cx="175450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2619499" y="3940952"/>
            <a:ext cx="1736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457676" y="3940952"/>
            <a:ext cx="175926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7" userDrawn="1">
          <p15:clr>
            <a:srgbClr val="FBAE40"/>
          </p15:clr>
        </p15:guide>
        <p15:guide id="2" pos="1646" userDrawn="1">
          <p15:clr>
            <a:srgbClr val="FBAE40"/>
          </p15:clr>
        </p15:guide>
        <p15:guide id="3" pos="2744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8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50057" y="3933825"/>
            <a:ext cx="8252222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50057" y="4562476"/>
            <a:ext cx="8252222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450057" y="975360"/>
            <a:ext cx="8252222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450057" y="1616075"/>
            <a:ext cx="8252222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450057" y="3921125"/>
            <a:ext cx="8252222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787504" y="981076"/>
            <a:ext cx="3914775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450057" y="981076"/>
            <a:ext cx="3906441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787504" y="984848"/>
            <a:ext cx="3914775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87504" y="3933825"/>
            <a:ext cx="3914775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50056" y="986474"/>
            <a:ext cx="3906441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93541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450056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4792061" y="99822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56" y="981076"/>
            <a:ext cx="8251984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" y="260648"/>
            <a:ext cx="1579818" cy="8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 userDrawn="1"/>
        </p:nvSpPr>
        <p:spPr>
          <a:xfrm>
            <a:off x="2397719" y="0"/>
            <a:ext cx="820055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4260" y="1772940"/>
            <a:ext cx="3964044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85016" y="1344877"/>
            <a:ext cx="628822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2397719" y="2302135"/>
            <a:ext cx="820055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7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5128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9177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908430" y="980729"/>
            <a:ext cx="3784087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77969" y="3935002"/>
            <a:ext cx="3783600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4804770" y="976313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74310" y="3932298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34225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318514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0827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26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9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71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894872" y="833438"/>
            <a:ext cx="1807407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692000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8" y="985687"/>
            <a:ext cx="1602701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0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  <p15:guide id="2" pos="2744">
          <p15:clr>
            <a:srgbClr val="FBAE40"/>
          </p15:clr>
        </p15:guide>
        <p15:guide id="3" pos="1646">
          <p15:clr>
            <a:srgbClr val="FBAE40"/>
          </p15:clr>
        </p15:guide>
        <p15:guide id="4" pos="1392">
          <p15:clr>
            <a:srgbClr val="FBAE40"/>
          </p15:clr>
        </p15:guide>
        <p15:guide id="5" pos="4128">
          <p15:clr>
            <a:srgbClr val="FBAE40"/>
          </p15:clr>
        </p15:guide>
        <p15:guide id="6" pos="4377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2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1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25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434225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318514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0560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426040" y="3861048"/>
            <a:ext cx="6276236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545203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426040" y="4806984"/>
            <a:ext cx="627623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14173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25453" y="2862768"/>
            <a:ext cx="5676826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025454" y="4595856"/>
            <a:ext cx="5676828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701312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3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9" y="302007"/>
            <a:ext cx="1582065" cy="84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3688" y="386516"/>
            <a:ext cx="6952972" cy="431355"/>
          </a:xfrm>
        </p:spPr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976314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794542" y="981181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1561991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1566858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214766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215253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1763688" y="2733345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794542" y="2738212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1763688" y="3319022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794542" y="3323889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3904699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3909566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449037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449524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1530678" y="980551"/>
            <a:ext cx="1440165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05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0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" y="207740"/>
            <a:ext cx="1106463" cy="5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ogoEng" hidden="1"/>
          <p:cNvSpPr/>
          <p:nvPr userDrawn="1"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449581" y="981512"/>
            <a:ext cx="825245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310897" y="6542052"/>
            <a:ext cx="3911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0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0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763688" y="386516"/>
            <a:ext cx="6952972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811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801" r:id="rId30"/>
    <p:sldLayoutId id="2147483802" r:id="rId31"/>
    <p:sldLayoutId id="2147483803" r:id="rId32"/>
    <p:sldLayoutId id="2147483812" r:id="rId33"/>
    <p:sldLayoutId id="2147483799" r:id="rId34"/>
    <p:sldLayoutId id="2147483800" r:id="rId35"/>
    <p:sldLayoutId id="2147483798" r:id="rId36"/>
    <p:sldLayoutId id="2147483806" r:id="rId37"/>
  </p:sldLayoutIdLst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263129" indent="-127397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5"/>
        </a:buClr>
        <a:buSzPct val="105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84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588" userDrawn="1">
          <p15:clr>
            <a:srgbClr val="F26B43"/>
          </p15:clr>
        </p15:guide>
        <p15:guide id="39" pos="5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ra-ratings.ru/press-releases/3461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akm.ru/press/reytingovoe_agentstvo_ak_m_podtverdilo_pao_rosseti_severo_zapad_vysshiy_reyting_otchetnosti_v_oblas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osseti-sz.ru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55858"/>
            <a:ext cx="5498827" cy="1329595"/>
          </a:xfrm>
        </p:spPr>
        <p:txBody>
          <a:bodyPr/>
          <a:lstStyle/>
          <a:p>
            <a:r>
              <a:rPr lang="ru-RU" dirty="0"/>
              <a:t>КОНСОЛИДИРОВАННЫЕ ФИНАНСОВЫЕ </a:t>
            </a:r>
            <a:br>
              <a:rPr lang="ru-RU" dirty="0"/>
            </a:br>
            <a:r>
              <a:rPr lang="ru-RU" dirty="0"/>
              <a:t>РЕЗУЛЬТАТЫ ПО МСФО ГРУППЫ КОМПАНИЙ </a:t>
            </a:r>
            <a:br>
              <a:rPr lang="ru-RU" dirty="0"/>
            </a:br>
            <a:r>
              <a:rPr lang="ru-RU" dirty="0"/>
              <a:t>ПАО «РОССЕТИ СЕВЕРО-ЗАПАД» </a:t>
            </a:r>
            <a:br>
              <a:rPr lang="ru-RU" dirty="0"/>
            </a:br>
            <a:r>
              <a:rPr lang="ru-RU" dirty="0"/>
              <a:t>2022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08383" y="5733257"/>
            <a:ext cx="1645401" cy="269875"/>
          </a:xfrm>
        </p:spPr>
        <p:txBody>
          <a:bodyPr/>
          <a:lstStyle/>
          <a:p>
            <a:r>
              <a:rPr lang="ru-RU" dirty="0"/>
              <a:t>   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203848" y="5733257"/>
            <a:ext cx="1152127" cy="269875"/>
          </a:xfrm>
        </p:spPr>
        <p:txBody>
          <a:bodyPr/>
          <a:lstStyle/>
          <a:p>
            <a:pPr algn="ctr"/>
            <a:r>
              <a:rPr lang="ru-RU" sz="1000" dirty="0">
                <a:latin typeface="+mj-lt"/>
              </a:rPr>
              <a:t>Апрель 2023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644008" y="5733257"/>
            <a:ext cx="1440160" cy="269875"/>
          </a:xfrm>
        </p:spPr>
        <p:txBody>
          <a:bodyPr/>
          <a:lstStyle/>
          <a:p>
            <a:r>
              <a:rPr lang="ru-RU" sz="1000" dirty="0">
                <a:latin typeface="+mj-lt"/>
              </a:rPr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509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B91F27BF-B48B-4695-A87E-43091A254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350201"/>
              </p:ext>
            </p:extLst>
          </p:nvPr>
        </p:nvGraphicFramePr>
        <p:xfrm>
          <a:off x="4790029" y="4049715"/>
          <a:ext cx="3991034" cy="233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D06E2A8-4AE5-F2C3-44CD-6A776B1F4FDC}"/>
              </a:ext>
            </a:extLst>
          </p:cNvPr>
          <p:cNvSpPr/>
          <p:nvPr/>
        </p:nvSpPr>
        <p:spPr>
          <a:xfrm>
            <a:off x="7218409" y="5265773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6B82942-5B33-2AB2-6940-7F489B49F757}"/>
              </a:ext>
            </a:extLst>
          </p:cNvPr>
          <p:cNvGrpSpPr/>
          <p:nvPr/>
        </p:nvGrpSpPr>
        <p:grpSpPr>
          <a:xfrm>
            <a:off x="6228184" y="4581128"/>
            <a:ext cx="1152128" cy="521695"/>
            <a:chOff x="2437505" y="2699115"/>
            <a:chExt cx="1152128" cy="521695"/>
          </a:xfrm>
        </p:grpSpPr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4722BD0E-89D0-4714-3443-FA8672B8B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7505" y="2835338"/>
              <a:ext cx="1152128" cy="22381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8F48B79B-3057-9FD2-60D6-D5F8C8DEAC81}"/>
                </a:ext>
              </a:extLst>
            </p:cNvPr>
            <p:cNvSpPr/>
            <p:nvPr/>
          </p:nvSpPr>
          <p:spPr>
            <a:xfrm>
              <a:off x="2725537" y="2699115"/>
              <a:ext cx="511282" cy="521695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1A770F87-4A5D-C88E-7E5B-6A54400FAEFC}"/>
                </a:ext>
              </a:extLst>
            </p:cNvPr>
            <p:cNvSpPr/>
            <p:nvPr/>
          </p:nvSpPr>
          <p:spPr>
            <a:xfrm>
              <a:off x="2653529" y="2771123"/>
              <a:ext cx="670996" cy="35381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+624 млн руб.</a:t>
              </a: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EBITDA </a:t>
            </a:r>
            <a:r>
              <a:rPr lang="ru-RU" dirty="0"/>
              <a:t>И ФОРМИРОВАНИЕ ПРИБЫЛИ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1143BA33-C2CB-44BC-96A6-28749E6D7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237114"/>
              </p:ext>
            </p:extLst>
          </p:nvPr>
        </p:nvGraphicFramePr>
        <p:xfrm>
          <a:off x="508957" y="4076293"/>
          <a:ext cx="3991035" cy="247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Текст 6">
            <a:extLst>
              <a:ext uri="{FF2B5EF4-FFF2-40B4-BE49-F238E27FC236}">
                <a16:creationId xmlns:a16="http://schemas.microsoft.com/office/drawing/2014/main" id="{E17E1332-DA9D-43CC-BADF-45D7F2D9EE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30404" y="974180"/>
            <a:ext cx="3234927" cy="271969"/>
          </a:xfrm>
        </p:spPr>
        <p:txBody>
          <a:bodyPr/>
          <a:lstStyle/>
          <a:p>
            <a:r>
              <a:rPr lang="ru-RU" sz="1400" dirty="0"/>
              <a:t>Ключевые факторы изменения </a:t>
            </a:r>
            <a:r>
              <a:rPr lang="en-US" sz="1400" dirty="0"/>
              <a:t>EBITDA</a:t>
            </a:r>
          </a:p>
        </p:txBody>
      </p:sp>
      <p:sp>
        <p:nvSpPr>
          <p:cNvPr id="26" name="Текст 6">
            <a:extLst>
              <a:ext uri="{FF2B5EF4-FFF2-40B4-BE49-F238E27FC236}">
                <a16:creationId xmlns:a16="http://schemas.microsoft.com/office/drawing/2014/main" id="{75C79A20-7200-4F58-AF6D-1FDB5EB41DC6}"/>
              </a:ext>
            </a:extLst>
          </p:cNvPr>
          <p:cNvSpPr txBox="1">
            <a:spLocks/>
          </p:cNvSpPr>
          <p:nvPr/>
        </p:nvSpPr>
        <p:spPr>
          <a:xfrm>
            <a:off x="395536" y="972628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EBITDA</a:t>
            </a:r>
            <a:r>
              <a:rPr lang="ru-RU" sz="1400" dirty="0"/>
              <a:t>,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млн руб.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6557163C-015F-4C58-939E-201FFB11D27B}"/>
              </a:ext>
            </a:extLst>
          </p:cNvPr>
          <p:cNvSpPr txBox="1">
            <a:spLocks/>
          </p:cNvSpPr>
          <p:nvPr/>
        </p:nvSpPr>
        <p:spPr>
          <a:xfrm>
            <a:off x="547167" y="3697140"/>
            <a:ext cx="4100053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Формирование убытка за 2022 год, млн руб.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8A2B36A-B630-4B06-B51C-B5BADD98B1ED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C157FBB9-8448-43CF-8BEF-241452E74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30046"/>
              </p:ext>
            </p:extLst>
          </p:nvPr>
        </p:nvGraphicFramePr>
        <p:xfrm>
          <a:off x="342287" y="1380971"/>
          <a:ext cx="3672847" cy="206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9390445-7588-4544-A18D-02DE6B0DE4D0}"/>
              </a:ext>
            </a:extLst>
          </p:cNvPr>
          <p:cNvGrpSpPr/>
          <p:nvPr/>
        </p:nvGrpSpPr>
        <p:grpSpPr>
          <a:xfrm>
            <a:off x="1679630" y="1829521"/>
            <a:ext cx="970383" cy="521695"/>
            <a:chOff x="2645771" y="2055959"/>
            <a:chExt cx="970383" cy="521695"/>
          </a:xfrm>
        </p:grpSpPr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D29BD64D-097C-4A00-9B41-F270DE54F1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5771" y="2096239"/>
              <a:ext cx="970383" cy="42196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BEC4E9E-5456-4D66-B038-6E7CEDCDC67F}"/>
                </a:ext>
              </a:extLst>
            </p:cNvPr>
            <p:cNvSpPr/>
            <p:nvPr/>
          </p:nvSpPr>
          <p:spPr>
            <a:xfrm>
              <a:off x="2765881" y="2055959"/>
              <a:ext cx="663257" cy="521695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23904FD-C7CE-4195-B0A8-9DFFDAA77DB3}"/>
                </a:ext>
              </a:extLst>
            </p:cNvPr>
            <p:cNvSpPr/>
            <p:nvPr/>
          </p:nvSpPr>
          <p:spPr>
            <a:xfrm>
              <a:off x="2687164" y="2193802"/>
              <a:ext cx="820690" cy="27571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+22,4%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57" name="Текст 6">
            <a:extLst>
              <a:ext uri="{FF2B5EF4-FFF2-40B4-BE49-F238E27FC236}">
                <a16:creationId xmlns:a16="http://schemas.microsoft.com/office/drawing/2014/main" id="{034A5D55-2628-43C0-934E-13402D1E39E3}"/>
              </a:ext>
            </a:extLst>
          </p:cNvPr>
          <p:cNvSpPr txBox="1">
            <a:spLocks/>
          </p:cNvSpPr>
          <p:nvPr/>
        </p:nvSpPr>
        <p:spPr>
          <a:xfrm>
            <a:off x="5310928" y="3697140"/>
            <a:ext cx="2873878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Финансовый результат,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млн руб.</a:t>
            </a:r>
          </a:p>
        </p:txBody>
      </p:sp>
      <p:sp>
        <p:nvSpPr>
          <p:cNvPr id="33" name="Объект 12">
            <a:extLst>
              <a:ext uri="{FF2B5EF4-FFF2-40B4-BE49-F238E27FC236}">
                <a16:creationId xmlns:a16="http://schemas.microsoft.com/office/drawing/2014/main" id="{7DCC9054-8887-4A89-ABDA-2544B367FB78}"/>
              </a:ext>
            </a:extLst>
          </p:cNvPr>
          <p:cNvSpPr txBox="1">
            <a:spLocks/>
          </p:cNvSpPr>
          <p:nvPr/>
        </p:nvSpPr>
        <p:spPr>
          <a:xfrm>
            <a:off x="4647220" y="1397515"/>
            <a:ext cx="4154493" cy="51931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2" indent="-17145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dirty="0">
                <a:solidFill>
                  <a:schemeClr val="tx2"/>
                </a:solidFill>
                <a:cs typeface="Calibri"/>
                <a:sym typeface="Calibri"/>
              </a:rPr>
              <a:t>Рост выручки на 2 955 млн руб., что компенсировало рост финансовых расходов; </a:t>
            </a:r>
          </a:p>
          <a:p>
            <a:pPr marL="171450" lvl="2" indent="-17145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Calibri"/>
                <a:sym typeface="Calibri"/>
              </a:rPr>
              <a:t>Рост операционной прибыли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Calibri"/>
                <a:sym typeface="Calibri"/>
              </a:rPr>
              <a:t> </a:t>
            </a:r>
            <a:r>
              <a:rPr lang="ru-RU" dirty="0">
                <a:solidFill>
                  <a:schemeClr val="tx2"/>
                </a:solidFill>
                <a:cs typeface="Calibri"/>
                <a:sym typeface="Calibri"/>
              </a:rPr>
              <a:t>н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Calibri"/>
                <a:sym typeface="Calibri"/>
              </a:rPr>
              <a:t>а 2 057 млн руб. в основном за счет восстановления налога на имущество на сумму 1 </a:t>
            </a:r>
            <a:r>
              <a:rPr lang="ru-RU" dirty="0">
                <a:solidFill>
                  <a:schemeClr val="tx2"/>
                </a:solidFill>
                <a:cs typeface="Calibri"/>
                <a:sym typeface="Calibri"/>
              </a:rPr>
              <a:t>21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Calibri"/>
                <a:sym typeface="Calibri"/>
              </a:rPr>
              <a:t>7 млн руб.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Calibri"/>
              <a:sym typeface="Calibri"/>
            </a:endParaRPr>
          </a:p>
          <a:p>
            <a:pPr marR="0" lvl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1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06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DB3285E-F505-541E-A607-44BFCD822E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312842"/>
              </p:ext>
            </p:extLst>
          </p:nvPr>
        </p:nvGraphicFramePr>
        <p:xfrm>
          <a:off x="107504" y="1124744"/>
          <a:ext cx="4568488" cy="237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DinTextCondPro-Medium"/>
                <a:sym typeface="PFDinTextCondPro-Medium"/>
              </a:rPr>
              <a:t>КРЕДИТНЫЙ ПОРТФЕЛЬ ГРУППЫ КОМПАНИЙ ПО ИТОГАМ 2022 ГОДА</a:t>
            </a:r>
          </a:p>
        </p:txBody>
      </p:sp>
      <p:sp>
        <p:nvSpPr>
          <p:cNvPr id="41" name="Текст 6">
            <a:extLst>
              <a:ext uri="{FF2B5EF4-FFF2-40B4-BE49-F238E27FC236}">
                <a16:creationId xmlns:a16="http://schemas.microsoft.com/office/drawing/2014/main" id="{C5AAAA2D-CC69-4031-B871-4B7FC024CF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07203" y="843820"/>
            <a:ext cx="3908822" cy="538162"/>
          </a:xfrm>
        </p:spPr>
        <p:txBody>
          <a:bodyPr/>
          <a:lstStyle/>
          <a:p>
            <a:r>
              <a:rPr lang="ru-RU" sz="1400" dirty="0"/>
              <a:t>Кредитный рейтинг</a:t>
            </a:r>
          </a:p>
        </p:txBody>
      </p:sp>
      <p:sp>
        <p:nvSpPr>
          <p:cNvPr id="43" name="Текст 6">
            <a:extLst>
              <a:ext uri="{FF2B5EF4-FFF2-40B4-BE49-F238E27FC236}">
                <a16:creationId xmlns:a16="http://schemas.microsoft.com/office/drawing/2014/main" id="{996CA774-EB2F-46EF-86C9-08272EEB6803}"/>
              </a:ext>
            </a:extLst>
          </p:cNvPr>
          <p:cNvSpPr txBox="1">
            <a:spLocks/>
          </p:cNvSpPr>
          <p:nvPr/>
        </p:nvSpPr>
        <p:spPr>
          <a:xfrm>
            <a:off x="433315" y="881295"/>
            <a:ext cx="3908822" cy="27909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Соотношение долга (млн руб.) к </a:t>
            </a:r>
            <a:r>
              <a:rPr lang="en-US" sz="1400" dirty="0"/>
              <a:t>EBITDA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C5F24BE-2099-4356-B208-96287E4CFDB4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46" name="Объект 12">
            <a:extLst>
              <a:ext uri="{FF2B5EF4-FFF2-40B4-BE49-F238E27FC236}">
                <a16:creationId xmlns:a16="http://schemas.microsoft.com/office/drawing/2014/main" id="{76DBDEDE-300A-4FD5-AC3B-EFEFA15AA901}"/>
              </a:ext>
            </a:extLst>
          </p:cNvPr>
          <p:cNvSpPr txBox="1">
            <a:spLocks/>
          </p:cNvSpPr>
          <p:nvPr/>
        </p:nvSpPr>
        <p:spPr>
          <a:xfrm>
            <a:off x="4873279" y="1824683"/>
            <a:ext cx="3829000" cy="179816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2" indent="-904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2</a:t>
            </a:r>
            <a:r>
              <a:rPr lang="ru-RU" sz="1200" dirty="0"/>
              <a:t>3.08.2022 Аналитическое Кредитное Рейтинговое Агентство (АКРА) подтвердило кредитный рейтинг ПАО «Россети Северо-Запад» на уровне АА+(RU), прогноз «Стабильный».</a:t>
            </a:r>
            <a:endParaRPr lang="ru-RU" sz="900" dirty="0">
              <a:sym typeface="Calibri"/>
            </a:endParaRPr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95941F22-59E1-4AC2-8A67-5B03B5DD9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64721"/>
              </p:ext>
            </p:extLst>
          </p:nvPr>
        </p:nvGraphicFramePr>
        <p:xfrm>
          <a:off x="4581917" y="1268544"/>
          <a:ext cx="4479282" cy="4563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93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3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200" b="0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AA+(RU)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Стабильный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8084BC6-0E09-43F0-B3B3-026E2B49C84F}"/>
              </a:ext>
            </a:extLst>
          </p:cNvPr>
          <p:cNvPicPr/>
          <p:nvPr/>
        </p:nvPicPr>
        <p:blipFill rotWithShape="1">
          <a:blip r:embed="rId3"/>
          <a:srcRect l="18072" t="80550" r="61711" b="11834"/>
          <a:stretch/>
        </p:blipFill>
        <p:spPr bwMode="auto">
          <a:xfrm>
            <a:off x="4581917" y="1342543"/>
            <a:ext cx="1255588" cy="308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27DCCFF-0923-4A7D-AA3A-2FAF77A3E7A3}"/>
              </a:ext>
            </a:extLst>
          </p:cNvPr>
          <p:cNvSpPr txBox="1"/>
          <p:nvPr/>
        </p:nvSpPr>
        <p:spPr>
          <a:xfrm>
            <a:off x="133344" y="3326795"/>
            <a:ext cx="26424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/>
              <a:t>* С учетом обязательств по аренде.</a:t>
            </a:r>
          </a:p>
        </p:txBody>
      </p:sp>
      <p:sp>
        <p:nvSpPr>
          <p:cNvPr id="20" name="Объект 12">
            <a:extLst>
              <a:ext uri="{FF2B5EF4-FFF2-40B4-BE49-F238E27FC236}">
                <a16:creationId xmlns:a16="http://schemas.microsoft.com/office/drawing/2014/main" id="{5E7179F3-2467-4A80-9D07-4FB0CDA6C5AD}"/>
              </a:ext>
            </a:extLst>
          </p:cNvPr>
          <p:cNvSpPr txBox="1">
            <a:spLocks/>
          </p:cNvSpPr>
          <p:nvPr/>
        </p:nvSpPr>
        <p:spPr>
          <a:xfrm>
            <a:off x="737320" y="3717032"/>
            <a:ext cx="7669360" cy="1800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2" indent="-17145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dirty="0">
                <a:solidFill>
                  <a:schemeClr val="tx2"/>
                </a:solidFill>
                <a:cs typeface="Calibri"/>
                <a:sym typeface="Calibri"/>
              </a:rPr>
              <a:t>Показатель Долг/EBITDA по итогам 2022 г. несущественно снизился на 0,1 по сравнению с показателем Долг/EBITDA по итогам 2021 г. и составил 2,0. Незначительное снижение показателя Долг/EBITDA по итогам 12М 2022 обусловлено ростом уровня EBITDA на 1 658 млн руб. (22,4%) при одновременном росте уровня Долга на 2 642 млн руб. (16,7%).</a:t>
            </a:r>
          </a:p>
          <a:p>
            <a:pPr marL="171450" marR="0" lvl="2" indent="-171450" algn="just" defTabSz="457200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dirty="0">
                <a:solidFill>
                  <a:schemeClr val="tx2"/>
                </a:solidFill>
                <a:cs typeface="Calibri"/>
                <a:sym typeface="Calibri"/>
              </a:rPr>
              <a:t>Задолженность по кредитам и займам без учёта обязательств по аренде на конец отчетного периода составила 17 310 млн руб., в том числе:</a:t>
            </a:r>
          </a:p>
          <a:p>
            <a:pPr marL="536575" lvl="2" indent="-17145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ru-RU" dirty="0">
                <a:solidFill>
                  <a:schemeClr val="tx2"/>
                </a:solidFill>
                <a:cs typeface="Calibri"/>
                <a:sym typeface="Calibri"/>
              </a:rPr>
              <a:t>долгосрочные кредиты банков – 4 697 млн руб., что составляет 27,1 % в структуре кредитного портфеля Общества;</a:t>
            </a:r>
          </a:p>
          <a:p>
            <a:pPr marL="536575" lvl="2" indent="-17145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ru-RU" dirty="0">
                <a:solidFill>
                  <a:schemeClr val="tx2"/>
                </a:solidFill>
                <a:cs typeface="Calibri"/>
                <a:sym typeface="Calibri"/>
              </a:rPr>
              <a:t>краткосрочные кредиты банков – 12 613 млн руб., что составляет 72,9 % в структуре кредитного портфеля Общества.</a:t>
            </a:r>
          </a:p>
          <a:p>
            <a:pPr marL="171450" marR="0" lvl="2" indent="-171450" algn="just" defTabSz="457200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dirty="0">
                <a:solidFill>
                  <a:schemeClr val="tx2"/>
                </a:solidFill>
                <a:cs typeface="Calibri"/>
                <a:sym typeface="Calibri"/>
              </a:rPr>
              <a:t>Сумма задолженности по процентам на 31.12.2022 составила 28 млн руб. </a:t>
            </a:r>
          </a:p>
        </p:txBody>
      </p:sp>
    </p:spTree>
    <p:extLst>
      <p:ext uri="{BB962C8B-B14F-4D97-AF65-F5344CB8AC3E}">
        <p14:creationId xmlns:p14="http://schemas.microsoft.com/office/powerpoint/2010/main" val="20779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F1B6530-51DF-481E-9D00-C2F5DDEDA898}"/>
              </a:ext>
            </a:extLst>
          </p:cNvPr>
          <p:cNvSpPr/>
          <p:nvPr/>
        </p:nvSpPr>
        <p:spPr>
          <a:xfrm>
            <a:off x="3097191" y="3068960"/>
            <a:ext cx="6046809" cy="3789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03848" y="3068960"/>
            <a:ext cx="5498561" cy="764312"/>
          </a:xfrm>
        </p:spPr>
        <p:txBody>
          <a:bodyPr/>
          <a:lstStyle/>
          <a:p>
            <a:r>
              <a:rPr lang="ru-RU" sz="1400" b="0" dirty="0"/>
              <a:t>Контактная информация:</a:t>
            </a:r>
          </a:p>
          <a:p>
            <a:endParaRPr lang="ru-RU" sz="1400" b="0" dirty="0"/>
          </a:p>
          <a:p>
            <a:r>
              <a:rPr lang="ru-RU" sz="1400" b="0" dirty="0"/>
              <a:t>Начальник департамента экономики</a:t>
            </a:r>
          </a:p>
          <a:p>
            <a:r>
              <a:rPr lang="ru-RU" sz="1400" b="0" dirty="0"/>
              <a:t>Сидорова Татьяна Александровна</a:t>
            </a:r>
          </a:p>
          <a:p>
            <a:r>
              <a:rPr lang="ru-RU" sz="1400" b="0" dirty="0"/>
              <a:t>sidorova@mrsksevzap.ru</a:t>
            </a:r>
          </a:p>
          <a:p>
            <a:r>
              <a:rPr lang="ru-RU" sz="1400" b="0" dirty="0"/>
              <a:t>+ 7 (911) 996-6437; (812) 305-1021</a:t>
            </a:r>
          </a:p>
          <a:p>
            <a:endParaRPr lang="ru-RU" sz="1400" b="0" dirty="0"/>
          </a:p>
          <a:p>
            <a:r>
              <a:rPr lang="ru-RU" sz="1400" b="0" dirty="0"/>
              <a:t>Начальник департамента корпоративного управления и взаимодействия с акционерами </a:t>
            </a:r>
          </a:p>
          <a:p>
            <a:r>
              <a:rPr lang="ru-RU" sz="1400" b="0" dirty="0" err="1"/>
              <a:t>Темнышев</a:t>
            </a:r>
            <a:r>
              <a:rPr lang="ru-RU" sz="1400" b="0" dirty="0"/>
              <a:t> Александр Александрович</a:t>
            </a:r>
          </a:p>
          <a:p>
            <a:r>
              <a:rPr lang="ru-RU" sz="1400" b="0" dirty="0"/>
              <a:t>temnyshev@mrsksevzap.ru  </a:t>
            </a:r>
          </a:p>
          <a:p>
            <a:r>
              <a:rPr lang="ru-RU" sz="1400" b="0" dirty="0"/>
              <a:t>(812) 305-1046</a:t>
            </a:r>
          </a:p>
          <a:p>
            <a:r>
              <a:rPr lang="ru-RU" sz="1400" b="0" dirty="0"/>
              <a:t>7 (903) 987-2444; (812) 305-1034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7191" y="2348880"/>
            <a:ext cx="5498827" cy="369332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DinTextCondPro-Regular"/>
                <a:ea typeface="+mn-ea"/>
                <a:cs typeface="Arial" pitchFamily="34" charset="0"/>
                <a:sym typeface="Calibri"/>
              </a:rPr>
              <a:t>Спасибо за внимание!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FDinTextCondPro-Regular"/>
              <a:ea typeface="+mn-ea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27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ЗАЯВЛЕНИЕ ОБ ОГРАНИЧЕНИИ ОТВЕТСТВЕННОСТИ</a:t>
            </a:r>
          </a:p>
        </p:txBody>
      </p:sp>
      <p:sp>
        <p:nvSpPr>
          <p:cNvPr id="62" name="Объект 22">
            <a:extLst>
              <a:ext uri="{FF2B5EF4-FFF2-40B4-BE49-F238E27FC236}">
                <a16:creationId xmlns:a16="http://schemas.microsoft.com/office/drawing/2014/main" id="{81686E7B-CD24-4FA3-A499-E9DECCA84ACA}"/>
              </a:ext>
            </a:extLst>
          </p:cNvPr>
          <p:cNvSpPr txBox="1">
            <a:spLocks/>
          </p:cNvSpPr>
          <p:nvPr/>
        </p:nvSpPr>
        <p:spPr>
          <a:xfrm>
            <a:off x="460498" y="976314"/>
            <a:ext cx="8359974" cy="539908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Некоторые заявления в данной презентации могут содержать предположения или прогнозы в отношении предстоящих событий ПАО «</a:t>
            </a:r>
            <a:r>
              <a:rPr lang="ru-RU" sz="1700" dirty="0" err="1"/>
              <a:t>Россети</a:t>
            </a:r>
            <a:r>
              <a:rPr lang="ru-RU" sz="1700" dirty="0"/>
              <a:t> Северо-Запад». Мы бы хотели предупредить Вас, что эти заявления являются только предположениями, и реальный ход событий или результаты могут существенно отличаться от заявленного.</a:t>
            </a:r>
          </a:p>
          <a:p>
            <a:pPr algn="just"/>
            <a:r>
              <a:rPr lang="ru-RU" sz="1700" dirty="0"/>
              <a:t>Мы не намерены пересматривать эти заявления с целью соотнесения их с реальными событиями и обстоятельствами, которые могут возникнуть после вышеуказанной даты, а также отражать события, появление которых в настоящий момент не ожидается.</a:t>
            </a:r>
          </a:p>
          <a:p>
            <a:pPr algn="just"/>
            <a:r>
              <a:rPr lang="ru-RU" sz="1700" dirty="0"/>
              <a:t>Из-за ряда факторов действительные результаты ПАО «</a:t>
            </a:r>
            <a:r>
              <a:rPr lang="ru-RU" sz="1700" dirty="0" err="1"/>
              <a:t>Россети</a:t>
            </a:r>
            <a:r>
              <a:rPr lang="ru-RU" sz="1700" dirty="0"/>
              <a:t> Северо-Запад» могут существенно отличаться от заявленных в наших предположениях и прогнозах; в числе таких факторов могут быть общие экономические условия и многие другие риски, непосредственно связанные с деятельностью ПАО «</a:t>
            </a:r>
            <a:r>
              <a:rPr lang="ru-RU" sz="1700" dirty="0" err="1"/>
              <a:t>Россети</a:t>
            </a:r>
            <a:r>
              <a:rPr lang="ru-RU" sz="1700" dirty="0"/>
              <a:t> Северо-Запад».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34322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КОМПАНИИ</a:t>
            </a:r>
          </a:p>
        </p:txBody>
      </p:sp>
      <p:sp>
        <p:nvSpPr>
          <p:cNvPr id="29" name="Текст 6">
            <a:extLst>
              <a:ext uri="{FF2B5EF4-FFF2-40B4-BE49-F238E27FC236}">
                <a16:creationId xmlns:a16="http://schemas.microsoft.com/office/drawing/2014/main" id="{BAB63E80-4BC7-488F-B65D-F818BDC72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0057" y="1198949"/>
            <a:ext cx="3908822" cy="538162"/>
          </a:xfrm>
        </p:spPr>
        <p:txBody>
          <a:bodyPr/>
          <a:lstStyle/>
          <a:p>
            <a:r>
              <a:rPr lang="ru-RU" sz="1400" dirty="0"/>
              <a:t>Надежный поставщик электроэнергии</a:t>
            </a:r>
          </a:p>
        </p:txBody>
      </p:sp>
      <p:sp>
        <p:nvSpPr>
          <p:cNvPr id="30" name="Объект 12">
            <a:extLst>
              <a:ext uri="{FF2B5EF4-FFF2-40B4-BE49-F238E27FC236}">
                <a16:creationId xmlns:a16="http://schemas.microsoft.com/office/drawing/2014/main" id="{AD002A8D-972E-4583-8382-FE794D7FABC3}"/>
              </a:ext>
            </a:extLst>
          </p:cNvPr>
          <p:cNvSpPr txBox="1">
            <a:spLocks/>
          </p:cNvSpPr>
          <p:nvPr/>
        </p:nvSpPr>
        <p:spPr>
          <a:xfrm>
            <a:off x="439797" y="1468030"/>
            <a:ext cx="4132204" cy="19442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err="1"/>
              <a:t>Россети</a:t>
            </a:r>
            <a:r>
              <a:rPr lang="ru-RU" sz="1400" dirty="0"/>
              <a:t> Северо-Запад </a:t>
            </a:r>
            <a:r>
              <a:rPr lang="ru-RU" sz="1300" dirty="0"/>
              <a:t>– ведущая электросетевая компания Северо-Западного федерального округа России. Основные виды деятельности – оказание услуг по передаче электроэнергии и технологическому присоединению к электрическим сетям. Компания является естественной монополией, в отношении которой осуществляются государственное регулирование и контроль. </a:t>
            </a:r>
          </a:p>
        </p:txBody>
      </p:sp>
      <p:sp>
        <p:nvSpPr>
          <p:cNvPr id="31" name="Текст 6">
            <a:extLst>
              <a:ext uri="{FF2B5EF4-FFF2-40B4-BE49-F238E27FC236}">
                <a16:creationId xmlns:a16="http://schemas.microsoft.com/office/drawing/2014/main" id="{1461309C-D7E4-4B1A-AF98-1397D457474E}"/>
              </a:ext>
            </a:extLst>
          </p:cNvPr>
          <p:cNvSpPr txBox="1">
            <a:spLocks/>
          </p:cNvSpPr>
          <p:nvPr/>
        </p:nvSpPr>
        <p:spPr>
          <a:xfrm>
            <a:off x="450057" y="3327537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Ребрендинг</a:t>
            </a:r>
          </a:p>
        </p:txBody>
      </p:sp>
      <p:sp>
        <p:nvSpPr>
          <p:cNvPr id="32" name="Объект 12">
            <a:extLst>
              <a:ext uri="{FF2B5EF4-FFF2-40B4-BE49-F238E27FC236}">
                <a16:creationId xmlns:a16="http://schemas.microsoft.com/office/drawing/2014/main" id="{1324488B-0AFD-4621-8589-6DD0644465CF}"/>
              </a:ext>
            </a:extLst>
          </p:cNvPr>
          <p:cNvSpPr txBox="1">
            <a:spLocks/>
          </p:cNvSpPr>
          <p:nvPr/>
        </p:nvSpPr>
        <p:spPr>
          <a:xfrm>
            <a:off x="438252" y="3619559"/>
            <a:ext cx="4133747" cy="121972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/>
              <a:t>В июне 2019 года компания начала использовать в корпоративных и внешних коммуникациях, а также на всех носителях фирменного стиля зонтичный товарный знак «</a:t>
            </a:r>
            <a:r>
              <a:rPr lang="ru-RU" sz="1300" dirty="0" err="1"/>
              <a:t>Россети</a:t>
            </a:r>
            <a:r>
              <a:rPr lang="ru-RU" sz="1300" dirty="0"/>
              <a:t>» с региональной привязкой – «</a:t>
            </a:r>
            <a:r>
              <a:rPr lang="ru-RU" sz="1300" dirty="0" err="1"/>
              <a:t>Россети</a:t>
            </a:r>
            <a:r>
              <a:rPr lang="ru-RU" sz="1300" dirty="0"/>
              <a:t> Северо-Запад». 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F115EF-2461-49BD-81E0-434A74063A2C}"/>
              </a:ext>
            </a:extLst>
          </p:cNvPr>
          <p:cNvSpPr txBox="1"/>
          <p:nvPr/>
        </p:nvSpPr>
        <p:spPr>
          <a:xfrm>
            <a:off x="1581015" y="5654734"/>
            <a:ext cx="1540580" cy="5847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indent="0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defTabSz="685800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>
                <a:ea typeface="PF Din Text Cond Pro" charset="0"/>
                <a:cs typeface="PF Din Text Cond Pro" charset="0"/>
              </a:defRPr>
            </a:lvl2pPr>
            <a:lvl3pPr marL="263129" indent="-127397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>
                <a:ea typeface="PF Din Text Cond Pro" charset="0"/>
                <a:cs typeface="PF Din Text Cond Pro" charset="0"/>
              </a:defRPr>
            </a:lvl3pPr>
            <a:lvl4pPr marL="1200150" indent="-171450" defTabSz="685800">
              <a:spcBef>
                <a:spcPct val="20000"/>
              </a:spcBef>
              <a:buFont typeface="Arial" pitchFamily="34" charset="0"/>
              <a:buChar char="–"/>
              <a:defRPr sz="1350"/>
            </a:lvl4pPr>
            <a:lvl5pPr marL="1543050" indent="-171450" defTabSz="685800">
              <a:spcBef>
                <a:spcPct val="20000"/>
              </a:spcBef>
              <a:buFont typeface="Arial" pitchFamily="34" charset="0"/>
              <a:buChar char="»"/>
              <a:defRPr sz="1350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ru-RU" dirty="0">
                <a:sym typeface="Calibri"/>
              </a:rPr>
              <a:t>Кредитный рейтинг АКРА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573E613-6354-4BBA-835A-5DBDC8AD7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95" y="5712020"/>
            <a:ext cx="1039386" cy="41269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5F82204-FC14-413E-B0F0-11A16342F344}"/>
              </a:ext>
            </a:extLst>
          </p:cNvPr>
          <p:cNvSpPr txBox="1"/>
          <p:nvPr/>
        </p:nvSpPr>
        <p:spPr>
          <a:xfrm>
            <a:off x="2921885" y="5447421"/>
            <a:ext cx="944471" cy="4194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 algn="ctr">
              <a:spcBef>
                <a:spcPts val="900"/>
              </a:spcBef>
              <a:buClr>
                <a:schemeClr val="accent1"/>
              </a:buClr>
              <a:buSzPct val="150000"/>
            </a:pPr>
            <a:r>
              <a:rPr lang="ru-RU" sz="1200" dirty="0">
                <a:cs typeface="Times New Roman" panose="02020603050405020304" pitchFamily="18" charset="0"/>
              </a:rPr>
              <a:t>Дата получения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0DB0E8-8136-40C3-88BE-6EDCCE95276A}"/>
              </a:ext>
            </a:extLst>
          </p:cNvPr>
          <p:cNvSpPr txBox="1"/>
          <p:nvPr/>
        </p:nvSpPr>
        <p:spPr>
          <a:xfrm>
            <a:off x="2921885" y="5889841"/>
            <a:ext cx="954998" cy="4194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100"/>
              </a:spcBef>
              <a:spcAft>
                <a:spcPts val="200"/>
              </a:spcAft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PFDinTextCondPro-Regular"/>
                <a:ea typeface="+mn-ea"/>
                <a:cs typeface="Arial" panose="020B0604020202020204" pitchFamily="34" charset="0"/>
              </a:rPr>
              <a:t>06.08.2018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B0004B-6CCC-4F38-A0DF-E3DB895698E1}"/>
              </a:ext>
            </a:extLst>
          </p:cNvPr>
          <p:cNvSpPr txBox="1"/>
          <p:nvPr/>
        </p:nvSpPr>
        <p:spPr>
          <a:xfrm>
            <a:off x="3869143" y="5447422"/>
            <a:ext cx="1359138" cy="4194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 algn="ctr">
              <a:spcBef>
                <a:spcPts val="900"/>
              </a:spcBef>
              <a:buClr>
                <a:schemeClr val="accent1"/>
              </a:buClr>
              <a:buSzPct val="150000"/>
            </a:pPr>
            <a:r>
              <a:rPr lang="ru-RU" sz="1200" dirty="0">
                <a:cs typeface="Times New Roman" panose="02020603050405020304" pitchFamily="18" charset="0"/>
              </a:rPr>
              <a:t>Дата подтверждения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7D77AA-3CC7-42DE-A642-CA655C6FF1B1}"/>
              </a:ext>
            </a:extLst>
          </p:cNvPr>
          <p:cNvSpPr txBox="1"/>
          <p:nvPr/>
        </p:nvSpPr>
        <p:spPr>
          <a:xfrm>
            <a:off x="3872231" y="5889841"/>
            <a:ext cx="1296405" cy="4194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100"/>
              </a:spcBef>
              <a:spcAft>
                <a:spcPts val="200"/>
              </a:spcAft>
            </a:pPr>
            <a:r>
              <a:rPr lang="ru-RU" sz="12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FDinTextCondPro-Regular"/>
                <a:ea typeface="+mn-ea"/>
                <a:cs typeface="Arial" panose="020B0604020202020204" pitchFamily="34" charset="0"/>
                <a:sym typeface="Calibri"/>
              </a:rPr>
              <a:t>23.08.2022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DB2D92-3F35-417E-898C-8C0BA2B74FA3}"/>
              </a:ext>
            </a:extLst>
          </p:cNvPr>
          <p:cNvSpPr txBox="1"/>
          <p:nvPr/>
        </p:nvSpPr>
        <p:spPr>
          <a:xfrm>
            <a:off x="5171339" y="5447421"/>
            <a:ext cx="1674740" cy="4194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 algn="ctr">
              <a:spcBef>
                <a:spcPts val="900"/>
              </a:spcBef>
              <a:buClr>
                <a:schemeClr val="accent1"/>
              </a:buClr>
              <a:buSzPct val="150000"/>
            </a:pPr>
            <a:r>
              <a:rPr lang="ru-RU" sz="1200" dirty="0">
                <a:cs typeface="Times New Roman" panose="02020603050405020304" pitchFamily="18" charset="0"/>
              </a:rPr>
              <a:t>Вид рейтинга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EBD567E-B4B1-4097-BE6E-EDF5B4F5416F}"/>
              </a:ext>
            </a:extLst>
          </p:cNvPr>
          <p:cNvSpPr txBox="1"/>
          <p:nvPr/>
        </p:nvSpPr>
        <p:spPr>
          <a:xfrm>
            <a:off x="5171338" y="5889841"/>
            <a:ext cx="1674740" cy="4194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>
              <a:lnSpc>
                <a:spcPct val="115000"/>
              </a:lnSpc>
              <a:spcBef>
                <a:spcPts val="100"/>
              </a:spcBef>
              <a:spcAft>
                <a:spcPts val="200"/>
              </a:spcAft>
            </a:pPr>
            <a:r>
              <a:rPr lang="ru-RU" sz="12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FDinTextCondPro-Regular"/>
                <a:ea typeface="+mn-ea"/>
                <a:cs typeface="Arial" panose="020B0604020202020204" pitchFamily="34" charset="0"/>
                <a:sym typeface="Calibri"/>
              </a:rPr>
              <a:t>Кредитный рейтинг по национальной шкале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959C4A-55A1-4355-B28B-FEF5EC8DA718}"/>
              </a:ext>
            </a:extLst>
          </p:cNvPr>
          <p:cNvSpPr txBox="1"/>
          <p:nvPr/>
        </p:nvSpPr>
        <p:spPr>
          <a:xfrm>
            <a:off x="6846078" y="5447421"/>
            <a:ext cx="1719882" cy="4194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 algn="ctr">
              <a:spcBef>
                <a:spcPts val="900"/>
              </a:spcBef>
              <a:buClr>
                <a:schemeClr val="accent1"/>
              </a:buClr>
              <a:buSzPct val="150000"/>
            </a:pPr>
            <a:r>
              <a:rPr lang="ru-RU" sz="1200" dirty="0">
                <a:cs typeface="Times New Roman" panose="02020603050405020304" pitchFamily="18" charset="0"/>
              </a:rPr>
              <a:t>Значение присвоенного рейтинга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AD5192-F522-47D1-A91F-43F18B95934C}"/>
              </a:ext>
            </a:extLst>
          </p:cNvPr>
          <p:cNvSpPr txBox="1"/>
          <p:nvPr/>
        </p:nvSpPr>
        <p:spPr>
          <a:xfrm>
            <a:off x="6846078" y="5889841"/>
            <a:ext cx="1719882" cy="4194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>
              <a:lnSpc>
                <a:spcPct val="115000"/>
              </a:lnSpc>
              <a:spcBef>
                <a:spcPts val="100"/>
              </a:spcBef>
              <a:spcAft>
                <a:spcPts val="200"/>
              </a:spcAft>
            </a:pPr>
            <a:r>
              <a:rPr lang="en-US" sz="12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FDinTextCondPro-Regular"/>
                <a:ea typeface="+mn-ea"/>
                <a:cs typeface="Arial" panose="020B0604020202020204" pitchFamily="34" charset="0"/>
                <a:sym typeface="Calibri"/>
              </a:rPr>
              <a:t>«AA+(RU)», </a:t>
            </a:r>
            <a:r>
              <a:rPr lang="ru-RU" sz="12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FDinTextCondPro-Regular"/>
                <a:ea typeface="+mn-ea"/>
                <a:cs typeface="Arial" panose="020B0604020202020204" pitchFamily="34" charset="0"/>
                <a:sym typeface="Calibri"/>
              </a:rPr>
              <a:t>прогноз «Стабильный»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A1BC8A5-A919-4D7E-9029-1A800259FABF}"/>
              </a:ext>
            </a:extLst>
          </p:cNvPr>
          <p:cNvGrpSpPr/>
          <p:nvPr/>
        </p:nvGrpSpPr>
        <p:grpSpPr>
          <a:xfrm>
            <a:off x="5586994" y="880796"/>
            <a:ext cx="3151429" cy="878686"/>
            <a:chOff x="5694153" y="558319"/>
            <a:chExt cx="2402379" cy="837199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562C7931-4174-413C-94E0-A338BDD0A574}"/>
                </a:ext>
              </a:extLst>
            </p:cNvPr>
            <p:cNvSpPr/>
            <p:nvPr/>
          </p:nvSpPr>
          <p:spPr>
            <a:xfrm>
              <a:off x="5694153" y="576933"/>
              <a:ext cx="2402379" cy="818585"/>
            </a:xfrm>
            <a:prstGeom prst="rect">
              <a:avLst/>
            </a:prstGeom>
            <a:pattFill prst="ltUpDiag">
              <a:fgClr>
                <a:srgbClr val="4F81BD">
                  <a:lumMod val="20000"/>
                  <a:lumOff val="80000"/>
                </a:srgbClr>
              </a:fgClr>
              <a:bgClr>
                <a:sysClr val="window" lastClr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0D7A47-E9B5-4BD4-AF98-9AF0A1D06696}"/>
                </a:ext>
              </a:extLst>
            </p:cNvPr>
            <p:cNvSpPr txBox="1"/>
            <p:nvPr/>
          </p:nvSpPr>
          <p:spPr>
            <a:xfrm>
              <a:off x="6772793" y="558319"/>
              <a:ext cx="1323739" cy="791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ea typeface="+mn-ea"/>
                  <a:cs typeface="+mn-cs"/>
                </a:rPr>
                <a:t>Размер уставного капитала</a:t>
              </a:r>
            </a:p>
          </p:txBody>
        </p: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CBB46E67-9593-423E-9A3E-CF1E8FC15760}"/>
                </a:ext>
              </a:extLst>
            </p:cNvPr>
            <p:cNvGrpSpPr/>
            <p:nvPr/>
          </p:nvGrpSpPr>
          <p:grpSpPr>
            <a:xfrm>
              <a:off x="5861871" y="609154"/>
              <a:ext cx="842139" cy="739992"/>
              <a:chOff x="3969881" y="3175838"/>
              <a:chExt cx="802724" cy="779804"/>
            </a:xfrm>
          </p:grpSpPr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2D6B9B32-7519-4E8D-ACEB-306D6FD7D2EE}"/>
                  </a:ext>
                </a:extLst>
              </p:cNvPr>
              <p:cNvSpPr/>
              <p:nvPr/>
            </p:nvSpPr>
            <p:spPr>
              <a:xfrm>
                <a:off x="3969881" y="3175838"/>
                <a:ext cx="762074" cy="77980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2" b="0" i="0" u="none" strike="noStrike" kern="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Arial Narrow" panose="020B0606020202030204" pitchFamily="34" charset="0"/>
                  <a:cs typeface="Calibri"/>
                  <a:sym typeface="Calibri"/>
                </a:endParaRP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3E0539C8-1D30-41C6-9EB5-6561CEEB0DBF}"/>
                  </a:ext>
                </a:extLst>
              </p:cNvPr>
              <p:cNvSpPr/>
              <p:nvPr/>
            </p:nvSpPr>
            <p:spPr>
              <a:xfrm>
                <a:off x="3972633" y="3258060"/>
                <a:ext cx="799972" cy="40172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PFDinTextCondPro-Regular"/>
                    <a:cs typeface="Calibri"/>
                    <a:sym typeface="Calibri"/>
                  </a:rPr>
                  <a:t>9 579</a:t>
                </a: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EF2EA324-CF4A-41AD-B3FA-F3F563507B33}"/>
                  </a:ext>
                </a:extLst>
              </p:cNvPr>
              <p:cNvSpPr/>
              <p:nvPr/>
            </p:nvSpPr>
            <p:spPr>
              <a:xfrm>
                <a:off x="3978152" y="3573197"/>
                <a:ext cx="781024" cy="23176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FDinTextCondPro-Regular"/>
                    <a:cs typeface="Arial" panose="020B0604020202020204" pitchFamily="34" charset="0"/>
                    <a:sym typeface="Calibri"/>
                  </a:rPr>
                  <a:t>млн рублей</a:t>
                </a:r>
                <a:endPara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FDinTextCondPro-Regular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B4921EB7-1637-459C-B24E-FB86C3D81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325" y="1755853"/>
            <a:ext cx="3798590" cy="3100051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EDC5D4F-7175-44BE-88D9-9D9ABE89B025}"/>
              </a:ext>
            </a:extLst>
          </p:cNvPr>
          <p:cNvSpPr/>
          <p:nvPr/>
        </p:nvSpPr>
        <p:spPr>
          <a:xfrm>
            <a:off x="4644008" y="4702309"/>
            <a:ext cx="1772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Free-float 30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,38%</a:t>
            </a:r>
          </a:p>
        </p:txBody>
      </p:sp>
    </p:spTree>
    <p:extLst>
      <p:ext uri="{BB962C8B-B14F-4D97-AF65-F5344CB8AC3E}">
        <p14:creationId xmlns:p14="http://schemas.microsoft.com/office/powerpoint/2010/main" val="90859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2">
            <a:extLst>
              <a:ext uri="{FF2B5EF4-FFF2-40B4-BE49-F238E27FC236}">
                <a16:creationId xmlns:a16="http://schemas.microsoft.com/office/drawing/2014/main" id="{FA0E4A9B-421F-41B5-820E-BB0233685B56}"/>
              </a:ext>
            </a:extLst>
          </p:cNvPr>
          <p:cNvSpPr txBox="1">
            <a:spLocks/>
          </p:cNvSpPr>
          <p:nvPr/>
        </p:nvSpPr>
        <p:spPr>
          <a:xfrm>
            <a:off x="798087" y="4141406"/>
            <a:ext cx="8064896" cy="195189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16 июня 2022 года на Петербургском международном экономическом форуме подписано соглашение с «Лабораторией Касперского» об импортозамещении для проекта комплексной системы безопасности энергообъектов. 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16 июня 2022 года на Петербургском международном экономическом форуме подписано соглашение с губернатором Мурманской области Андреем Чибисом о развитии инфраструктуры особо охраняемой территории — парка «Териберка».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17 июня 2022 года на Петербургском международном экономическом форуме подписано соглашение с губернатором Псковской области Михаилом Ведерниковым о сотрудничестве по развитию энергоснабжения и повышению энергоэффективности.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23 августа 2022 года агентство АКРА подтвердило кредитный рейтинг Компании </a:t>
            </a:r>
            <a:r>
              <a:rPr lang="ru-RU" dirty="0"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 уровне «AA+(RU)» с прогнозом «Стабильный»</a:t>
            </a:r>
            <a:r>
              <a:rPr lang="ru-RU" dirty="0">
                <a:cs typeface="Calibri" panose="020F0502020204030204" pitchFamily="34" charset="0"/>
              </a:rPr>
              <a:t>.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6 сентября 2022 года рейтинговое агентство AK&amp;M подтвердило ПАО «</a:t>
            </a:r>
            <a:r>
              <a:rPr lang="ru-RU" dirty="0" err="1">
                <a:cs typeface="Calibri" panose="020F0502020204030204" pitchFamily="34" charset="0"/>
              </a:rPr>
              <a:t>Россети</a:t>
            </a:r>
            <a:r>
              <a:rPr lang="ru-RU" dirty="0">
                <a:cs typeface="Calibri" panose="020F0502020204030204" pitchFamily="34" charset="0"/>
              </a:rPr>
              <a:t> Северо-Запад» </a:t>
            </a:r>
            <a:r>
              <a:rPr lang="ru-RU" dirty="0">
                <a:cs typeface="Calibri" panose="020F0502020204030204" pitchFamily="34" charset="0"/>
                <a:hlinkClick r:id="rId4"/>
              </a:rPr>
              <a:t>рейтинг отчетности ESG на уровне RESG 1</a:t>
            </a:r>
            <a:r>
              <a:rPr lang="ru-RU" dirty="0">
                <a:cs typeface="Calibri" panose="020F0502020204030204" pitchFamily="34" charset="0"/>
              </a:rPr>
              <a:t>, что соответствует высшему уровню раскрытия информации об устойчивом развитии в публичных отчетах организации.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DinTextCondPro-Medium"/>
                <a:sym typeface="PFDinTextCondPro-Medium"/>
              </a:rPr>
              <a:t>ОСНОВНЫЕ СОБЫТИЯ ЗА 2022 ГОД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B072A244-6D0A-3850-4FE0-B70BC02E4A4D}"/>
              </a:ext>
            </a:extLst>
          </p:cNvPr>
          <p:cNvSpPr txBox="1">
            <a:spLocks/>
          </p:cNvSpPr>
          <p:nvPr/>
        </p:nvSpPr>
        <p:spPr>
          <a:xfrm>
            <a:off x="911456" y="797398"/>
            <a:ext cx="5256584" cy="3293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ОСНОВНЫЕ РЕЗУЛЬТАТЫ ДЕЯТЕЛЬНОСТИ</a:t>
            </a:r>
          </a:p>
        </p:txBody>
      </p:sp>
      <p:sp>
        <p:nvSpPr>
          <p:cNvPr id="23" name="Объект 22">
            <a:extLst>
              <a:ext uri="{FF2B5EF4-FFF2-40B4-BE49-F238E27FC236}">
                <a16:creationId xmlns:a16="http://schemas.microsoft.com/office/drawing/2014/main" id="{FC8785DE-8E34-317A-9635-1E6FB58EF98F}"/>
              </a:ext>
            </a:extLst>
          </p:cNvPr>
          <p:cNvSpPr txBox="1">
            <a:spLocks/>
          </p:cNvSpPr>
          <p:nvPr/>
        </p:nvSpPr>
        <p:spPr>
          <a:xfrm>
            <a:off x="798087" y="989194"/>
            <a:ext cx="8030733" cy="1215670"/>
          </a:xfrm>
          <a:prstGeom prst="rect">
            <a:avLst/>
          </a:prstGeom>
          <a:noFill/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200" dirty="0">
                <a:cs typeface="Calibri" panose="020F0502020204030204" pitchFamily="34" charset="0"/>
              </a:rPr>
              <a:t>Чистый убыток за 2022 год составил 259 млн руб., что меньше убытка за аналогичный период прошлого года на 624  млн руб. </a:t>
            </a:r>
          </a:p>
          <a:p>
            <a:pPr algn="just">
              <a:spcBef>
                <a:spcPts val="0"/>
              </a:spcBef>
            </a:pPr>
            <a:r>
              <a:rPr lang="ru-RU" sz="1200" dirty="0">
                <a:cs typeface="Calibri" panose="020F0502020204030204" pitchFamily="34" charset="0"/>
              </a:rPr>
              <a:t>Выручка составила 53 307 млн руб., что на 2 955 млн руб. выше аналогичного периода прошлого года, в основном за счет увеличения выручки по передаче электроэнергии в связи с увеличением электропотребления. </a:t>
            </a:r>
          </a:p>
          <a:p>
            <a:pPr algn="just">
              <a:spcBef>
                <a:spcPts val="0"/>
              </a:spcBef>
            </a:pPr>
            <a:r>
              <a:rPr lang="ru-RU" sz="1200" dirty="0">
                <a:cs typeface="Calibri" panose="020F0502020204030204" pitchFamily="34" charset="0"/>
              </a:rPr>
              <a:t>5,89% – уровень потерь электроэнергии к отпуску электроэнергии в сеть - один из самых низких в отрасли.</a:t>
            </a:r>
          </a:p>
          <a:p>
            <a:pPr algn="just">
              <a:spcBef>
                <a:spcPts val="0"/>
              </a:spcBef>
            </a:pPr>
            <a:r>
              <a:rPr lang="ru-RU" sz="1200" dirty="0">
                <a:cs typeface="Calibri" panose="020F0502020204030204" pitchFamily="34" charset="0"/>
              </a:rPr>
              <a:t>10,03%  - уровень потерь в распределительной сети 0,4-20 </a:t>
            </a:r>
            <a:r>
              <a:rPr lang="ru-RU" sz="1200" dirty="0" err="1">
                <a:cs typeface="Calibri" panose="020F0502020204030204" pitchFamily="34" charset="0"/>
              </a:rPr>
              <a:t>кВ</a:t>
            </a:r>
            <a:r>
              <a:rPr lang="ru-RU" sz="1200" dirty="0">
                <a:cs typeface="Calibri" panose="020F0502020204030204" pitchFamily="34" charset="0"/>
              </a:rPr>
              <a:t> – один из самых низких в отрасли.</a:t>
            </a:r>
          </a:p>
        </p:txBody>
      </p:sp>
      <p:sp>
        <p:nvSpPr>
          <p:cNvPr id="24" name="Объект 22">
            <a:extLst>
              <a:ext uri="{FF2B5EF4-FFF2-40B4-BE49-F238E27FC236}">
                <a16:creationId xmlns:a16="http://schemas.microsoft.com/office/drawing/2014/main" id="{6F6ABF78-02C5-DBDF-7280-7C0CD5855BF4}"/>
              </a:ext>
            </a:extLst>
          </p:cNvPr>
          <p:cNvSpPr txBox="1">
            <a:spLocks/>
          </p:cNvSpPr>
          <p:nvPr/>
        </p:nvSpPr>
        <p:spPr>
          <a:xfrm>
            <a:off x="798087" y="2362582"/>
            <a:ext cx="8030733" cy="92240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cs typeface="Calibri" panose="020F0502020204030204" pitchFamily="34" charset="0"/>
              </a:rPr>
              <a:t>На годовом собрании акционеров ПАО «</a:t>
            </a:r>
            <a:r>
              <a:rPr lang="ru-RU" dirty="0" err="1">
                <a:cs typeface="Calibri" panose="020F0502020204030204" pitchFamily="34" charset="0"/>
              </a:rPr>
              <a:t>Россети</a:t>
            </a:r>
            <a:r>
              <a:rPr lang="ru-RU" dirty="0">
                <a:cs typeface="Calibri" panose="020F0502020204030204" pitchFamily="34" charset="0"/>
              </a:rPr>
              <a:t> Северо-Запад» принято решение не выплачивать дивиденды по итогам 2021 года. По решению акционеров прибыль, полученная по итогам деятельности в 2021 году, направлена на развитие ПАО «</a:t>
            </a:r>
            <a:r>
              <a:rPr lang="ru-RU" dirty="0" err="1">
                <a:cs typeface="Calibri" panose="020F0502020204030204" pitchFamily="34" charset="0"/>
              </a:rPr>
              <a:t>Россети</a:t>
            </a:r>
            <a:r>
              <a:rPr lang="ru-RU" dirty="0">
                <a:cs typeface="Calibri" panose="020F0502020204030204" pitchFamily="34" charset="0"/>
              </a:rPr>
              <a:t> Северо-Запад». 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Принято решение внести изменения в Устав Общества, связанные с изменением доменного имени (адреса) сайта Общества в информационно-телекоммуникационной сети Интернет.</a:t>
            </a:r>
          </a:p>
          <a:p>
            <a:endParaRPr lang="ru-RU" sz="1200" dirty="0"/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46EE9185-09F6-72B4-A14D-A2C649F6C60C}"/>
              </a:ext>
            </a:extLst>
          </p:cNvPr>
          <p:cNvSpPr txBox="1">
            <a:spLocks/>
          </p:cNvSpPr>
          <p:nvPr/>
        </p:nvSpPr>
        <p:spPr>
          <a:xfrm>
            <a:off x="911455" y="2276103"/>
            <a:ext cx="5496307" cy="3356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ГОДОВОЕ ОБЩЕЕ СОБРАНИЕ АКЦИОНЕРОВ</a:t>
            </a:r>
          </a:p>
          <a:p>
            <a:endParaRPr lang="ru-RU" sz="1400" dirty="0"/>
          </a:p>
        </p:txBody>
      </p:sp>
      <p:sp>
        <p:nvSpPr>
          <p:cNvPr id="36" name="Текст 6">
            <a:extLst>
              <a:ext uri="{FF2B5EF4-FFF2-40B4-BE49-F238E27FC236}">
                <a16:creationId xmlns:a16="http://schemas.microsoft.com/office/drawing/2014/main" id="{EFDD4320-72C3-FBD1-AEA2-8193D3619749}"/>
              </a:ext>
            </a:extLst>
          </p:cNvPr>
          <p:cNvSpPr txBox="1">
            <a:spLocks/>
          </p:cNvSpPr>
          <p:nvPr/>
        </p:nvSpPr>
        <p:spPr>
          <a:xfrm>
            <a:off x="911455" y="3817640"/>
            <a:ext cx="5948875" cy="3469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ИНФОРМАЦИЯ О ЗНАЧИМЫХ СОБЫТИЯХ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E4F7AAF-1942-ABCB-B6CF-99253E41E5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4" y="817871"/>
            <a:ext cx="405559" cy="40556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E03023-9B30-8B17-4AB4-E7441B27C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5" y="2181155"/>
            <a:ext cx="405559" cy="38040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FE9FBBB-ABB0-6F47-A869-2A0B32938B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9" y="3759044"/>
            <a:ext cx="405559" cy="4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ФИНАНСОВЫЕ ПОКАЗАТЕЛИ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EE8246F6-C29E-4191-8E1B-CF5FA57F7D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1970" y="976313"/>
            <a:ext cx="4230310" cy="538162"/>
          </a:xfrm>
        </p:spPr>
        <p:txBody>
          <a:bodyPr/>
          <a:lstStyle/>
          <a:p>
            <a:r>
              <a:rPr lang="ru-RU" sz="1400" dirty="0"/>
              <a:t>Консолидированные финансовые результаты, млн руб.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D51FDC02-F033-4216-BFD5-9D76CECB187C}"/>
              </a:ext>
            </a:extLst>
          </p:cNvPr>
          <p:cNvSpPr txBox="1">
            <a:spLocks/>
          </p:cNvSpPr>
          <p:nvPr/>
        </p:nvSpPr>
        <p:spPr>
          <a:xfrm>
            <a:off x="260117" y="976313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Общая информация</a:t>
            </a:r>
          </a:p>
        </p:txBody>
      </p:sp>
      <p:sp>
        <p:nvSpPr>
          <p:cNvPr id="18" name="Text Box 61">
            <a:extLst>
              <a:ext uri="{FF2B5EF4-FFF2-40B4-BE49-F238E27FC236}">
                <a16:creationId xmlns:a16="http://schemas.microsoft.com/office/drawing/2014/main" id="{A41D941C-1F84-46C4-B133-2075448D1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57192"/>
            <a:ext cx="4490911" cy="15868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Без учета амортизации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** EBITDA = Прибыль/убыток до налогообложения + Амортизация + % к уплате по займам, аренде + убыток от обесценения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*** Чистый долг = Долгосрочные заемные средства, без учета обязательств по аренде,</a:t>
            </a:r>
          </a:p>
          <a:p>
            <a:pPr defTabSz="457200">
              <a:lnSpc>
                <a:spcPct val="150000"/>
              </a:lnSpc>
              <a:defRPr/>
            </a:pPr>
            <a:r>
              <a:rPr lang="ru-RU" sz="1000" i="1" dirty="0">
                <a:solidFill>
                  <a:prstClr val="black"/>
                </a:solidFill>
                <a:cs typeface="Helvetica"/>
                <a:sym typeface="Calibri"/>
              </a:rPr>
              <a:t>+ Краткосрочные заемные средства и краткосрочная часть долгосрочных заемных средств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, без учета обязательств по аренде, - Денежные средства и их эквиваленты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ea typeface="+mn-ea"/>
              <a:cs typeface="Helvetica"/>
              <a:sym typeface="Calibri"/>
            </a:endParaRP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6832DCD-77AE-4F8E-9C4F-E45E1E063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459125"/>
              </p:ext>
            </p:extLst>
          </p:nvPr>
        </p:nvGraphicFramePr>
        <p:xfrm>
          <a:off x="4455873" y="1373629"/>
          <a:ext cx="4304417" cy="3695160"/>
        </p:xfrm>
        <a:graphic>
          <a:graphicData uri="http://schemas.openxmlformats.org/drawingml/2006/table">
            <a:tbl>
              <a:tblPr/>
              <a:tblGrid>
                <a:gridCol w="246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202</a:t>
                      </a:r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202</a:t>
                      </a:r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Изм.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Выручка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50 352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53 307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+5,9%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Операционные расходы, в т. ч.: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(48 452)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(49 517)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+2,2%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Переменные затраты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(23 715)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(23 693)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-0,1%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0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Постоянные затраты*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(20 091)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(20 877)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+3,9%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Амортизация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(4 646)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(4 947)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+6,5%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  Резерв под ожидаемые кредитные    </a:t>
                      </a:r>
                    </a:p>
                    <a:p>
                      <a:pPr marL="0" algn="l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  убытки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(200)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(495)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+147,5%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625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87313" indent="0" algn="l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Начисление убытка от обесценения основных средств и активов в форме права пользования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(2 766)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(2 203)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-20,4%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904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Чистые прочие доходы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1 045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944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-9,7%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905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Операционная прибыль/убыток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(21)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2 036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Убыток до налогообложения 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(1 020)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(213)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-79,1%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EBITDA**</a:t>
                      </a: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  <a:ea typeface="Times New Roman" panose="02020603050405020304" pitchFamily="18" charset="0"/>
                        </a:rPr>
                        <a:t>7 386</a:t>
                      </a:r>
                      <a:endParaRPr lang="ru-RU" sz="1100" b="1" i="0" u="none" strike="noStrike">
                        <a:solidFill>
                          <a:srgbClr val="1A2D5F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  <a:ea typeface="Times New Roman" panose="02020603050405020304" pitchFamily="18" charset="0"/>
                        </a:rPr>
                        <a:t>9 044</a:t>
                      </a:r>
                      <a:endParaRPr lang="ru-RU" sz="1100" b="1" i="0" u="none" strike="noStrike" dirty="0">
                        <a:solidFill>
                          <a:srgbClr val="1A2D5F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+22,4%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Рентабельность по </a:t>
                      </a:r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EBITDA</a:t>
                      </a: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, %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14,7%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17,0%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+2,3 </a:t>
                      </a:r>
                      <a:r>
                        <a:rPr lang="ru-RU" sz="1100" b="1" i="0" u="none" strike="noStrike" dirty="0" err="1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п.п</a:t>
                      </a:r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.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Убыток за год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(883)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(259)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+70,7%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83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Чистый долг***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13 841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13 503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-2,4%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Объект 12">
            <a:extLst>
              <a:ext uri="{FF2B5EF4-FFF2-40B4-BE49-F238E27FC236}">
                <a16:creationId xmlns:a16="http://schemas.microsoft.com/office/drawing/2014/main" id="{8E3D73A3-4B24-47FE-A8AA-A26DF92C9AC8}"/>
              </a:ext>
            </a:extLst>
          </p:cNvPr>
          <p:cNvSpPr txBox="1">
            <a:spLocks/>
          </p:cNvSpPr>
          <p:nvPr/>
        </p:nvSpPr>
        <p:spPr>
          <a:xfrm>
            <a:off x="260117" y="1339787"/>
            <a:ext cx="4095859" cy="539908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>
                <a:solidFill>
                  <a:schemeClr val="tx2"/>
                </a:solidFill>
              </a:rPr>
              <a:t>22 марта 2023 г. консолидированная финансовая отчетность Общества по МСФО за 2022 год опубликована  на сайте Общества в сети Интернет </a:t>
            </a:r>
            <a:r>
              <a:rPr lang="en-US" sz="1200" dirty="0">
                <a:solidFill>
                  <a:schemeClr val="tx2"/>
                </a:solidFill>
                <a:hlinkClick r:id="rId2"/>
              </a:rPr>
              <a:t>https://rosseti-sz.ru</a:t>
            </a:r>
            <a:endParaRPr lang="ru-RU" sz="1200">
              <a:solidFill>
                <a:schemeClr val="tx2"/>
              </a:solidFill>
            </a:endParaRPr>
          </a:p>
          <a:p>
            <a:pPr algn="just"/>
            <a:endParaRPr lang="ru-RU" sz="1200" dirty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200" dirty="0">
                <a:solidFill>
                  <a:schemeClr val="tx2"/>
                </a:solidFill>
              </a:rPr>
              <a:t>В состав консолидированной финансовой отчетности Общества за 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>2022 год включены показатели деятельности ПАО «Россети Северо-Запад» и следующих дочерних обществ: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АО «</a:t>
            </a:r>
            <a:r>
              <a:rPr lang="ru-RU" sz="1200" dirty="0" err="1">
                <a:solidFill>
                  <a:schemeClr val="tx2"/>
                </a:solidFill>
              </a:rPr>
              <a:t>Псковэнергоагент</a:t>
            </a:r>
            <a:r>
              <a:rPr lang="ru-RU" sz="1200" dirty="0">
                <a:solidFill>
                  <a:schemeClr val="tx2"/>
                </a:solidFill>
              </a:rPr>
              <a:t>», 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АО «</a:t>
            </a:r>
            <a:r>
              <a:rPr lang="ru-RU" sz="1200" dirty="0" err="1">
                <a:solidFill>
                  <a:schemeClr val="tx2"/>
                </a:solidFill>
              </a:rPr>
              <a:t>Псковэнергосбыт</a:t>
            </a:r>
            <a:r>
              <a:rPr lang="ru-RU" sz="1200" dirty="0">
                <a:solidFill>
                  <a:schemeClr val="tx2"/>
                </a:solidFill>
              </a:rPr>
              <a:t>»,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АО «</a:t>
            </a:r>
            <a:r>
              <a:rPr lang="ru-RU" sz="1200" dirty="0" err="1">
                <a:solidFill>
                  <a:schemeClr val="tx2"/>
                </a:solidFill>
              </a:rPr>
              <a:t>Энергосервис</a:t>
            </a:r>
            <a:r>
              <a:rPr lang="ru-RU" sz="1200" dirty="0">
                <a:solidFill>
                  <a:schemeClr val="tx2"/>
                </a:solidFill>
              </a:rPr>
              <a:t> Северо-Запада», 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ОАО «Лесная сказка» (в 2022 году находилось в стадии ликвидации)</a:t>
            </a:r>
          </a:p>
          <a:p>
            <a:pPr algn="just"/>
            <a:endParaRPr lang="ru-RU" sz="1100" b="1" dirty="0"/>
          </a:p>
          <a:p>
            <a:pPr algn="ctr"/>
            <a:r>
              <a:rPr lang="ru-RU" b="1" dirty="0"/>
              <a:t>Основные факторы изменения ключевых финансовых результатов</a:t>
            </a:r>
          </a:p>
          <a:p>
            <a:pPr algn="ctr"/>
            <a:endParaRPr lang="ru-RU" sz="1100" dirty="0"/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Рост выручки на 2 955  млн руб.; 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Рост постоянных затрат на уровне ниже фактического ИПЦ;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Сокращение переменных затрат в основном за счет снижения потерь;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Рост расхода по процентам к уплате в связи с ростом ключевой ставки Банка России в 1 полугодии 2022 г.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Отражение обесценения в размере 2 203 млн руб., что на 563 млн руб. ниже уровня 2021 года.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9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636CCF9-B557-9A71-2C0E-1E239455DD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414848"/>
              </p:ext>
            </p:extLst>
          </p:nvPr>
        </p:nvGraphicFramePr>
        <p:xfrm>
          <a:off x="4499992" y="4293096"/>
          <a:ext cx="4310664" cy="23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E415D99-3F5F-31AB-A4C9-1E370D1AC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701861"/>
              </p:ext>
            </p:extLst>
          </p:nvPr>
        </p:nvGraphicFramePr>
        <p:xfrm>
          <a:off x="4644008" y="1196752"/>
          <a:ext cx="3807473" cy="259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4807838" y="890157"/>
            <a:ext cx="3908822" cy="538162"/>
          </a:xfrm>
        </p:spPr>
        <p:txBody>
          <a:bodyPr/>
          <a:lstStyle/>
          <a:p>
            <a:r>
              <a:rPr lang="ru-RU" sz="1400" dirty="0"/>
              <a:t>Передача и потери электроэнергии, млн кВт∙ч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ОПЕРАЦИОННЫЕ РЕЗУЛЬТАТЫ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03F4E5DA-5945-4EDF-AFA1-B38663C7B715}"/>
              </a:ext>
            </a:extLst>
          </p:cNvPr>
          <p:cNvSpPr txBox="1">
            <a:spLocks/>
          </p:cNvSpPr>
          <p:nvPr/>
        </p:nvSpPr>
        <p:spPr>
          <a:xfrm>
            <a:off x="395536" y="890157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Основные факторы изменения операционных результатов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8C205255-8D5A-4E58-A726-0B3355E71920}"/>
              </a:ext>
            </a:extLst>
          </p:cNvPr>
          <p:cNvSpPr txBox="1">
            <a:spLocks/>
          </p:cNvSpPr>
          <p:nvPr/>
        </p:nvSpPr>
        <p:spPr>
          <a:xfrm>
            <a:off x="4366641" y="3875731"/>
            <a:ext cx="4382319" cy="3459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Отпуск из сети и надежность энергоснабжения, млн кВт∙ч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959DBCC5-A307-4F62-93A4-6CE51EC6BAE2}"/>
              </a:ext>
            </a:extLst>
          </p:cNvPr>
          <p:cNvSpPr txBox="1">
            <a:spLocks/>
          </p:cNvSpPr>
          <p:nvPr/>
        </p:nvSpPr>
        <p:spPr>
          <a:xfrm>
            <a:off x="395536" y="3875731"/>
            <a:ext cx="3908822" cy="2975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Количество технологических присоединений</a:t>
            </a:r>
          </a:p>
        </p:txBody>
      </p:sp>
      <p:sp>
        <p:nvSpPr>
          <p:cNvPr id="52" name="Text Box 61">
            <a:extLst>
              <a:ext uri="{FF2B5EF4-FFF2-40B4-BE49-F238E27FC236}">
                <a16:creationId xmlns:a16="http://schemas.microsoft.com/office/drawing/2014/main" id="{2EEBC07F-F9B1-48BD-BCF8-4B960002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30861"/>
            <a:ext cx="414466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 Величина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отпуска из сети приведена в границах балансовой принадлежности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2C0F232-2530-439C-9F7B-F4D5FC5A12A1}"/>
              </a:ext>
            </a:extLst>
          </p:cNvPr>
          <p:cNvGrpSpPr/>
          <p:nvPr/>
        </p:nvGrpSpPr>
        <p:grpSpPr>
          <a:xfrm>
            <a:off x="107504" y="4293096"/>
            <a:ext cx="3826077" cy="2361581"/>
            <a:chOff x="141468" y="4578012"/>
            <a:chExt cx="3672408" cy="1621795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E01A85A7-9A88-4FCE-9893-D2ABA4F732E7}"/>
                </a:ext>
              </a:extLst>
            </p:cNvPr>
            <p:cNvGrpSpPr/>
            <p:nvPr/>
          </p:nvGrpSpPr>
          <p:grpSpPr>
            <a:xfrm>
              <a:off x="141468" y="4578012"/>
              <a:ext cx="3672408" cy="1621795"/>
              <a:chOff x="141468" y="4578012"/>
              <a:chExt cx="3672408" cy="1621795"/>
            </a:xfrm>
          </p:grpSpPr>
          <p:graphicFrame>
            <p:nvGraphicFramePr>
              <p:cNvPr id="31" name="Диаграмма 30">
                <a:extLst>
                  <a:ext uri="{FF2B5EF4-FFF2-40B4-BE49-F238E27FC236}">
                    <a16:creationId xmlns:a16="http://schemas.microsoft.com/office/drawing/2014/main" id="{67BB5E06-E08F-4740-87B1-ABCF56076E4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62678855"/>
                  </p:ext>
                </p:extLst>
              </p:nvPr>
            </p:nvGraphicFramePr>
            <p:xfrm>
              <a:off x="141468" y="4578012"/>
              <a:ext cx="3672408" cy="16217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32" name="Группа 31">
                <a:extLst>
                  <a:ext uri="{FF2B5EF4-FFF2-40B4-BE49-F238E27FC236}">
                    <a16:creationId xmlns:a16="http://schemas.microsoft.com/office/drawing/2014/main" id="{126313FB-CF38-444C-A209-B5C232834824}"/>
                  </a:ext>
                </a:extLst>
              </p:cNvPr>
              <p:cNvGrpSpPr/>
              <p:nvPr/>
            </p:nvGrpSpPr>
            <p:grpSpPr>
              <a:xfrm>
                <a:off x="1592902" y="5121971"/>
                <a:ext cx="873655" cy="372122"/>
                <a:chOff x="2222617" y="1805208"/>
                <a:chExt cx="873655" cy="372122"/>
              </a:xfrm>
            </p:grpSpPr>
            <p:cxnSp>
              <p:nvCxnSpPr>
                <p:cNvPr id="33" name="Прямая со стрелкой 32">
                  <a:extLst>
                    <a:ext uri="{FF2B5EF4-FFF2-40B4-BE49-F238E27FC236}">
                      <a16:creationId xmlns:a16="http://schemas.microsoft.com/office/drawing/2014/main" id="{9A623DB3-E0C9-4F64-9F92-1709E33667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22617" y="1953561"/>
                  <a:ext cx="873655" cy="10399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2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34" name="Овал 33">
                  <a:extLst>
                    <a:ext uri="{FF2B5EF4-FFF2-40B4-BE49-F238E27FC236}">
                      <a16:creationId xmlns:a16="http://schemas.microsoft.com/office/drawing/2014/main" id="{0985BA03-9607-46CF-8705-557C0DA02AA2}"/>
                    </a:ext>
                  </a:extLst>
                </p:cNvPr>
                <p:cNvSpPr/>
                <p:nvPr/>
              </p:nvSpPr>
              <p:spPr>
                <a:xfrm>
                  <a:off x="2360849" y="1805208"/>
                  <a:ext cx="491041" cy="372122"/>
                </a:xfrm>
                <a:prstGeom prst="ellipse">
                  <a:avLst/>
                </a:prstGeom>
                <a:pattFill prst="ltUpDiag">
                  <a:fgClr>
                    <a:sysClr val="window" lastClr="FFFFFF"/>
                  </a:fgClr>
                  <a:bgClr>
                    <a:sysClr val="window" lastClr="FFFFFF"/>
                  </a:bgClr>
                </a:patt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Helvetica"/>
                    <a:sym typeface="Calibri"/>
                  </a:endParaRPr>
                </a:p>
              </p:txBody>
            </p:sp>
          </p:grpSp>
        </p:grp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13F420E7-64FA-44C7-9A9F-420F2BF459D4}"/>
                </a:ext>
              </a:extLst>
            </p:cNvPr>
            <p:cNvSpPr/>
            <p:nvPr/>
          </p:nvSpPr>
          <p:spPr>
            <a:xfrm>
              <a:off x="1523786" y="5234175"/>
              <a:ext cx="843370" cy="184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>
                  <a:solidFill>
                    <a:schemeClr val="accent1"/>
                  </a:solidFill>
                  <a:cs typeface="Helvetica"/>
                  <a:sym typeface="Calibri"/>
                </a:rPr>
                <a:t>+9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19" name="Объект 12">
            <a:extLst>
              <a:ext uri="{FF2B5EF4-FFF2-40B4-BE49-F238E27FC236}">
                <a16:creationId xmlns:a16="http://schemas.microsoft.com/office/drawing/2014/main" id="{BC043A76-EC86-4627-8933-26D3B24639D8}"/>
              </a:ext>
            </a:extLst>
          </p:cNvPr>
          <p:cNvSpPr txBox="1">
            <a:spLocks/>
          </p:cNvSpPr>
          <p:nvPr/>
        </p:nvSpPr>
        <p:spPr>
          <a:xfrm>
            <a:off x="404487" y="1486872"/>
            <a:ext cx="3807474" cy="23021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2" indent="-171450" algn="just" defTabSz="91440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dirty="0">
                <a:solidFill>
                  <a:schemeClr val="tx2"/>
                </a:solidFill>
              </a:rPr>
              <a:t>Снижение объема оказанных услуг (-8 млн кВтч) в основном из-за перехода на собственную генерацию ПАО «Северсталь».</a:t>
            </a:r>
          </a:p>
          <a:p>
            <a:pPr marL="171450" lvl="2" indent="-171450" algn="just" defTabSz="91440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dirty="0">
                <a:solidFill>
                  <a:schemeClr val="tx2"/>
                </a:solidFill>
              </a:rPr>
              <a:t>Снижение потерь электроэнергии относительно факта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2021 г связано с получением дополнительных эффектов от реализации инструментальных проверок и выявления </a:t>
            </a:r>
            <a:r>
              <a:rPr lang="ru-RU" dirty="0" err="1">
                <a:solidFill>
                  <a:schemeClr val="tx2"/>
                </a:solidFill>
              </a:rPr>
              <a:t>безучетного</a:t>
            </a:r>
            <a:r>
              <a:rPr lang="ru-RU" dirty="0">
                <a:solidFill>
                  <a:schemeClr val="tx2"/>
                </a:solidFill>
              </a:rPr>
              <a:t> потребления, а также изменения объема оказанных услуг.</a:t>
            </a:r>
            <a:endParaRPr lang="ru-RU" dirty="0">
              <a:solidFill>
                <a:schemeClr val="tx2"/>
              </a:solidFill>
              <a:sym typeface="Calibri"/>
            </a:endParaRPr>
          </a:p>
          <a:p>
            <a:pPr marL="171450" indent="-171450" algn="just" defTabSz="914400" hangingPunct="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Calibri" panose="020F0502020204030204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3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84B761C4-7CBF-437B-B2C4-0C405A214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702661"/>
              </p:ext>
            </p:extLst>
          </p:nvPr>
        </p:nvGraphicFramePr>
        <p:xfrm>
          <a:off x="243630" y="1177725"/>
          <a:ext cx="3689329" cy="240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DinTextCondPro-Medium"/>
                <a:sym typeface="PFDinTextCondPro-Medium"/>
              </a:rPr>
              <a:t>СТРУКТУРА ВЫРУЧКИ 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DinTextCondPro-Medium"/>
              <a:sym typeface="PFDinTextCondPro-Medium"/>
            </a:endParaRP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B41BB294-67D5-4360-B5A3-106A6F8494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8060" y="908644"/>
            <a:ext cx="3908822" cy="538162"/>
          </a:xfrm>
        </p:spPr>
        <p:txBody>
          <a:bodyPr/>
          <a:lstStyle/>
          <a:p>
            <a:r>
              <a:rPr lang="ru-RU" sz="1400" dirty="0"/>
              <a:t>Структура выручки по видам деятельности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CF075D67-44A9-4AB3-9497-806EBA7A4E92}"/>
              </a:ext>
            </a:extLst>
          </p:cNvPr>
          <p:cNvSpPr txBox="1">
            <a:spLocks/>
          </p:cNvSpPr>
          <p:nvPr/>
        </p:nvSpPr>
        <p:spPr>
          <a:xfrm>
            <a:off x="395536" y="908644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Выручка, млн руб.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352A9A24-B3D9-49E8-BCE7-2CE143B094F1}"/>
              </a:ext>
            </a:extLst>
          </p:cNvPr>
          <p:cNvSpPr txBox="1">
            <a:spLocks/>
          </p:cNvSpPr>
          <p:nvPr/>
        </p:nvSpPr>
        <p:spPr>
          <a:xfrm>
            <a:off x="4665918" y="3685864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Основные факторы изменения выручки</a:t>
            </a:r>
          </a:p>
        </p:txBody>
      </p:sp>
      <p:sp>
        <p:nvSpPr>
          <p:cNvPr id="25" name="Текст 6">
            <a:extLst>
              <a:ext uri="{FF2B5EF4-FFF2-40B4-BE49-F238E27FC236}">
                <a16:creationId xmlns:a16="http://schemas.microsoft.com/office/drawing/2014/main" id="{C1B122F6-3D50-45E5-B4D0-6C11F4C4077F}"/>
              </a:ext>
            </a:extLst>
          </p:cNvPr>
          <p:cNvSpPr txBox="1">
            <a:spLocks/>
          </p:cNvSpPr>
          <p:nvPr/>
        </p:nvSpPr>
        <p:spPr>
          <a:xfrm>
            <a:off x="120410" y="3688317"/>
            <a:ext cx="4702503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НВВ и средний тариф на услуги по передаче э/э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A5144BB-FD3A-4244-A226-34E212AD2858}"/>
              </a:ext>
            </a:extLst>
          </p:cNvPr>
          <p:cNvSpPr/>
          <p:nvPr/>
        </p:nvSpPr>
        <p:spPr>
          <a:xfrm>
            <a:off x="4461505" y="3326432"/>
            <a:ext cx="1557337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2021</a:t>
            </a:r>
            <a:endParaRPr kumimoji="0" lang="ru-RU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Helvetica"/>
              <a:sym typeface="Calibri"/>
            </a:endParaRP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55D0E11D-23B9-4326-ADA5-574064430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62650"/>
              </p:ext>
            </p:extLst>
          </p:nvPr>
        </p:nvGraphicFramePr>
        <p:xfrm>
          <a:off x="116422" y="4231336"/>
          <a:ext cx="4023530" cy="2088232"/>
        </p:xfrm>
        <a:graphic>
          <a:graphicData uri="http://schemas.openxmlformats.org/drawingml/2006/table">
            <a:tbl>
              <a:tblPr firstRow="1" firstCol="1" bandRow="1"/>
              <a:tblGrid>
                <a:gridCol w="72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66">
                <a:tc row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2021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2022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58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МВт∙ч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МВт∙ч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vert="vert27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МВт∙ч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977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err="1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Россети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Северо-Запад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cs typeface="Calibri"/>
                        </a:rPr>
                        <a:t>26 159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cs typeface="Calibri"/>
                        </a:rPr>
                        <a:t>1 412,37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25 850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1 450,87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27 251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1 522,82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2012CBF-A4D9-4223-B220-D8D1E41D119B}"/>
              </a:ext>
            </a:extLst>
          </p:cNvPr>
          <p:cNvGrpSpPr/>
          <p:nvPr/>
        </p:nvGrpSpPr>
        <p:grpSpPr>
          <a:xfrm>
            <a:off x="1547664" y="1297012"/>
            <a:ext cx="1152128" cy="534255"/>
            <a:chOff x="1949518" y="1408296"/>
            <a:chExt cx="1152128" cy="534255"/>
          </a:xfrm>
        </p:grpSpPr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DF210060-C3C1-4CF3-B877-029581894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9518" y="1558090"/>
              <a:ext cx="1152128" cy="20461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2F045709-A96C-4A05-BA0C-93E444623162}"/>
                </a:ext>
              </a:extLst>
            </p:cNvPr>
            <p:cNvSpPr/>
            <p:nvPr/>
          </p:nvSpPr>
          <p:spPr>
            <a:xfrm>
              <a:off x="2230503" y="1408296"/>
              <a:ext cx="583922" cy="534255"/>
            </a:xfrm>
            <a:prstGeom prst="ellipse">
              <a:avLst/>
            </a:prstGeom>
            <a:pattFill prst="ltUpDiag">
              <a:fgClr>
                <a:schemeClr val="bg1"/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cs typeface="Helvetica"/>
                <a:sym typeface="Calibri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27454AEE-11A9-4F94-9425-4F9D9AD8C5B8}"/>
                </a:ext>
              </a:extLst>
            </p:cNvPr>
            <p:cNvSpPr/>
            <p:nvPr/>
          </p:nvSpPr>
          <p:spPr>
            <a:xfrm>
              <a:off x="2184108" y="1534500"/>
              <a:ext cx="670996" cy="27571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/>
                  <a:sym typeface="Calibri"/>
                </a:rPr>
                <a:t>+5,9%</a:t>
              </a: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/>
                  <a:sym typeface="Calibri"/>
                </a:rPr>
                <a:t> </a:t>
              </a:r>
            </a:p>
          </p:txBody>
        </p:sp>
      </p:grpSp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id="{595D2BAD-4F36-48D5-A845-7A1273070A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647697"/>
              </p:ext>
            </p:extLst>
          </p:nvPr>
        </p:nvGraphicFramePr>
        <p:xfrm>
          <a:off x="3994478" y="1239676"/>
          <a:ext cx="2521738" cy="215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D22C23CC-076D-4227-91EF-01241321D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352421"/>
              </p:ext>
            </p:extLst>
          </p:nvPr>
        </p:nvGraphicFramePr>
        <p:xfrm>
          <a:off x="5901465" y="1065253"/>
          <a:ext cx="3438263" cy="24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AC8AC2-72B4-9651-7E40-A3C5B119897F}"/>
              </a:ext>
            </a:extLst>
          </p:cNvPr>
          <p:cNvSpPr/>
          <p:nvPr/>
        </p:nvSpPr>
        <p:spPr>
          <a:xfrm>
            <a:off x="6204574" y="3343859"/>
            <a:ext cx="1557337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2022</a:t>
            </a:r>
            <a:endParaRPr kumimoji="0" lang="ru-RU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Helvetica"/>
              <a:sym typeface="Calibri"/>
            </a:endParaRPr>
          </a:p>
        </p:txBody>
      </p:sp>
      <p:sp>
        <p:nvSpPr>
          <p:cNvPr id="28" name="Объект 12">
            <a:extLst>
              <a:ext uri="{FF2B5EF4-FFF2-40B4-BE49-F238E27FC236}">
                <a16:creationId xmlns:a16="http://schemas.microsoft.com/office/drawing/2014/main" id="{CA81B2B0-983B-473F-87A7-16ED7B06A1CF}"/>
              </a:ext>
            </a:extLst>
          </p:cNvPr>
          <p:cNvSpPr txBox="1">
            <a:spLocks/>
          </p:cNvSpPr>
          <p:nvPr/>
        </p:nvSpPr>
        <p:spPr>
          <a:xfrm>
            <a:off x="4333993" y="4041005"/>
            <a:ext cx="4630495" cy="19083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just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Выручка за 2022 год составила 53 307 млн руб., что выше факта прошлого года на 2 955 млн руб. (или 5,9%), что обусловлено:</a:t>
            </a:r>
          </a:p>
          <a:p>
            <a:pPr marL="171450" lvl="2" indent="-171450" algn="just" defTabSz="91440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Ростом выручки по передаче электроэнергии на 1 128 млн руб. за счет роста тарифа;</a:t>
            </a:r>
          </a:p>
          <a:p>
            <a:pPr marL="171450" marR="0" lvl="2" indent="-171450" algn="just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Ростом выручки от реализации электроэнергии на 456 млн руб.;</a:t>
            </a:r>
          </a:p>
          <a:p>
            <a:pPr marL="171450" marR="0" lvl="2" indent="-171450" algn="just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Ростом выручки по технологическому присоединению на 734 млн руб.;</a:t>
            </a:r>
          </a:p>
          <a:p>
            <a:pPr marL="171450" marR="0" lvl="2" indent="-171450" algn="just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Ростом прочей выручки на 637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190071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3ED34380-5605-48F8-B84C-9E886F087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385194"/>
              </p:ext>
            </p:extLst>
          </p:nvPr>
        </p:nvGraphicFramePr>
        <p:xfrm>
          <a:off x="5189720" y="4108421"/>
          <a:ext cx="3126695" cy="232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УСЛОВНО-ПЕРЕМЕННЫЕ ЗАТРАТЫ</a:t>
            </a:r>
          </a:p>
        </p:txBody>
      </p:sp>
      <p:graphicFrame>
        <p:nvGraphicFramePr>
          <p:cNvPr id="56" name="Таблица 55">
            <a:extLst>
              <a:ext uri="{FF2B5EF4-FFF2-40B4-BE49-F238E27FC236}">
                <a16:creationId xmlns:a16="http://schemas.microsoft.com/office/drawing/2014/main" id="{F76E3E3D-A6E9-45A5-BFB2-372E70A9A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68404"/>
              </p:ext>
            </p:extLst>
          </p:nvPr>
        </p:nvGraphicFramePr>
        <p:xfrm>
          <a:off x="334224" y="1316467"/>
          <a:ext cx="4741831" cy="1863912"/>
        </p:xfrm>
        <a:graphic>
          <a:graphicData uri="http://schemas.openxmlformats.org/drawingml/2006/table">
            <a:tbl>
              <a:tblPr/>
              <a:tblGrid>
                <a:gridCol w="220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21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Изменение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Услуги по передаче электроэнергии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13 455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13 627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1A2D5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+172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1A2D5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+1,3%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для продажи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5 054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5 059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1A2D5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1A2D5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+0,1%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3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для компенсации технологических потерь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5 206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5 007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1A2D5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-199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1A2D5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Итого переменные затраты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23 715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23 693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1A2D5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-22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1A2D5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7" name="Диаграмма 56">
            <a:extLst>
              <a:ext uri="{FF2B5EF4-FFF2-40B4-BE49-F238E27FC236}">
                <a16:creationId xmlns:a16="http://schemas.microsoft.com/office/drawing/2014/main" id="{BC960F65-9D66-499F-A61B-4B5D8F555833}"/>
              </a:ext>
            </a:extLst>
          </p:cNvPr>
          <p:cNvGraphicFramePr>
            <a:graphicFrameLocks/>
          </p:cNvGraphicFramePr>
          <p:nvPr/>
        </p:nvGraphicFramePr>
        <p:xfrm>
          <a:off x="5053216" y="1293988"/>
          <a:ext cx="3461185" cy="247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Текст 6">
            <a:extLst>
              <a:ext uri="{FF2B5EF4-FFF2-40B4-BE49-F238E27FC236}">
                <a16:creationId xmlns:a16="http://schemas.microsoft.com/office/drawing/2014/main" id="{C32876AF-DDCF-4936-9343-10357155ED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7962" y="974191"/>
            <a:ext cx="3908822" cy="538162"/>
          </a:xfrm>
        </p:spPr>
        <p:txBody>
          <a:bodyPr/>
          <a:lstStyle/>
          <a:p>
            <a:r>
              <a:rPr lang="ru-RU" sz="1400" dirty="0"/>
              <a:t>Услуги по передаче электроэнергии, млн руб.</a:t>
            </a:r>
          </a:p>
        </p:txBody>
      </p:sp>
      <p:sp>
        <p:nvSpPr>
          <p:cNvPr id="59" name="Текст 6">
            <a:extLst>
              <a:ext uri="{FF2B5EF4-FFF2-40B4-BE49-F238E27FC236}">
                <a16:creationId xmlns:a16="http://schemas.microsoft.com/office/drawing/2014/main" id="{B4BD2D49-076D-41C0-898B-E4A79365E45A}"/>
              </a:ext>
            </a:extLst>
          </p:cNvPr>
          <p:cNvSpPr txBox="1">
            <a:spLocks/>
          </p:cNvSpPr>
          <p:nvPr/>
        </p:nvSpPr>
        <p:spPr>
          <a:xfrm>
            <a:off x="395536" y="972628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Условно-переменные затраты</a:t>
            </a:r>
          </a:p>
        </p:txBody>
      </p:sp>
      <p:sp>
        <p:nvSpPr>
          <p:cNvPr id="60" name="Текст 6">
            <a:extLst>
              <a:ext uri="{FF2B5EF4-FFF2-40B4-BE49-F238E27FC236}">
                <a16:creationId xmlns:a16="http://schemas.microsoft.com/office/drawing/2014/main" id="{3FFD9549-F3B5-45DC-8F28-E7BC44A97B8A}"/>
              </a:ext>
            </a:extLst>
          </p:cNvPr>
          <p:cNvSpPr txBox="1">
            <a:spLocks/>
          </p:cNvSpPr>
          <p:nvPr/>
        </p:nvSpPr>
        <p:spPr>
          <a:xfrm>
            <a:off x="4912272" y="3868879"/>
            <a:ext cx="4125536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Электроэнергия для компенсации потерь, млн руб.</a:t>
            </a:r>
          </a:p>
        </p:txBody>
      </p:sp>
      <p:sp>
        <p:nvSpPr>
          <p:cNvPr id="61" name="Текст 6">
            <a:extLst>
              <a:ext uri="{FF2B5EF4-FFF2-40B4-BE49-F238E27FC236}">
                <a16:creationId xmlns:a16="http://schemas.microsoft.com/office/drawing/2014/main" id="{95D30933-A2FB-424E-94A1-4D53B0AC5594}"/>
              </a:ext>
            </a:extLst>
          </p:cNvPr>
          <p:cNvSpPr txBox="1">
            <a:spLocks/>
          </p:cNvSpPr>
          <p:nvPr/>
        </p:nvSpPr>
        <p:spPr>
          <a:xfrm>
            <a:off x="420273" y="3873300"/>
            <a:ext cx="4189236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Основные факторы изменения переменных затрат</a:t>
            </a:r>
          </a:p>
        </p:txBody>
      </p:sp>
      <p:graphicFrame>
        <p:nvGraphicFramePr>
          <p:cNvPr id="63" name="Диаграмма 62">
            <a:extLst>
              <a:ext uri="{FF2B5EF4-FFF2-40B4-BE49-F238E27FC236}">
                <a16:creationId xmlns:a16="http://schemas.microsoft.com/office/drawing/2014/main" id="{13B244FC-2312-41D5-B73C-BE5A4C85A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194877"/>
              </p:ext>
            </p:extLst>
          </p:nvPr>
        </p:nvGraphicFramePr>
        <p:xfrm>
          <a:off x="5238131" y="1481456"/>
          <a:ext cx="2954536" cy="202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BB73955-148A-4BED-B4EA-B479D77B3930}"/>
              </a:ext>
            </a:extLst>
          </p:cNvPr>
          <p:cNvGrpSpPr/>
          <p:nvPr/>
        </p:nvGrpSpPr>
        <p:grpSpPr>
          <a:xfrm>
            <a:off x="6256899" y="1661392"/>
            <a:ext cx="815474" cy="560974"/>
            <a:chOff x="7043363" y="1332694"/>
            <a:chExt cx="815474" cy="560974"/>
          </a:xfrm>
        </p:grpSpPr>
        <p:cxnSp>
          <p:nvCxnSpPr>
            <p:cNvPr id="66" name="Прямая со стрелкой 65">
              <a:extLst>
                <a:ext uri="{FF2B5EF4-FFF2-40B4-BE49-F238E27FC236}">
                  <a16:creationId xmlns:a16="http://schemas.microsoft.com/office/drawing/2014/main" id="{8D72CDEC-A662-4760-B0DD-FF9F4F5E55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3363" y="1494427"/>
              <a:ext cx="815474" cy="33278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58D6221-D64C-4858-8749-0C0496BDBE87}"/>
                </a:ext>
              </a:extLst>
            </p:cNvPr>
            <p:cNvGrpSpPr/>
            <p:nvPr/>
          </p:nvGrpSpPr>
          <p:grpSpPr>
            <a:xfrm>
              <a:off x="7127324" y="1332694"/>
              <a:ext cx="598965" cy="560974"/>
              <a:chOff x="7127324" y="1332694"/>
              <a:chExt cx="598965" cy="560974"/>
            </a:xfrm>
          </p:grpSpPr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D06C4145-14BD-4E75-A117-9370A0E2598F}"/>
                  </a:ext>
                </a:extLst>
              </p:cNvPr>
              <p:cNvSpPr/>
              <p:nvPr/>
            </p:nvSpPr>
            <p:spPr>
              <a:xfrm>
                <a:off x="7127324" y="1332694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Helvetica"/>
                  <a:sym typeface="Calibri"/>
                </a:endParaRPr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36E0108D-C1CC-475C-9B07-17E9F157589E}"/>
                  </a:ext>
                </a:extLst>
              </p:cNvPr>
              <p:cNvSpPr/>
              <p:nvPr/>
            </p:nvSpPr>
            <p:spPr>
              <a:xfrm>
                <a:off x="7135905" y="1494426"/>
                <a:ext cx="561372" cy="24660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ea typeface="+mn-ea"/>
                    <a:cs typeface="Helvetica"/>
                    <a:sym typeface="Calibri"/>
                  </a:rPr>
                  <a:t>+1,3%</a:t>
                </a:r>
              </a:p>
            </p:txBody>
          </p:sp>
        </p:grpSp>
      </p:grp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0A0D557-F644-400A-BBAB-9DCA944FC5BE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47DAFFA8-B649-4C50-B244-6AE190F44C9B}"/>
              </a:ext>
            </a:extLst>
          </p:cNvPr>
          <p:cNvGrpSpPr/>
          <p:nvPr/>
        </p:nvGrpSpPr>
        <p:grpSpPr>
          <a:xfrm rot="1875034">
            <a:off x="6272516" y="4325072"/>
            <a:ext cx="885767" cy="560974"/>
            <a:chOff x="7038843" y="3676416"/>
            <a:chExt cx="885767" cy="560974"/>
          </a:xfrm>
        </p:grpSpPr>
        <p:cxnSp>
          <p:nvCxnSpPr>
            <p:cNvPr id="73" name="Прямая со стрелкой 72">
              <a:extLst>
                <a:ext uri="{FF2B5EF4-FFF2-40B4-BE49-F238E27FC236}">
                  <a16:creationId xmlns:a16="http://schemas.microsoft.com/office/drawing/2014/main" id="{FA45538C-4916-4743-8B4E-EF4051986D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8843" y="3835331"/>
              <a:ext cx="885767" cy="24314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6A140DCE-FAF8-4751-BC45-473C925B403E}"/>
                </a:ext>
              </a:extLst>
            </p:cNvPr>
            <p:cNvGrpSpPr/>
            <p:nvPr/>
          </p:nvGrpSpPr>
          <p:grpSpPr>
            <a:xfrm>
              <a:off x="7116960" y="3676416"/>
              <a:ext cx="598965" cy="560974"/>
              <a:chOff x="7116960" y="3676416"/>
              <a:chExt cx="598965" cy="560974"/>
            </a:xfrm>
          </p:grpSpPr>
          <p:sp>
            <p:nvSpPr>
              <p:cNvPr id="75" name="Овал 74">
                <a:extLst>
                  <a:ext uri="{FF2B5EF4-FFF2-40B4-BE49-F238E27FC236}">
                    <a16:creationId xmlns:a16="http://schemas.microsoft.com/office/drawing/2014/main" id="{43395B61-8AF8-4293-B329-D3686D85DFFC}"/>
                  </a:ext>
                </a:extLst>
              </p:cNvPr>
              <p:cNvSpPr/>
              <p:nvPr/>
            </p:nvSpPr>
            <p:spPr>
              <a:xfrm>
                <a:off x="7116960" y="3676416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Helvetica"/>
                  <a:sym typeface="Calibri"/>
                </a:endParaRPr>
              </a:p>
            </p:txBody>
          </p:sp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id="{80C45909-7D63-4830-B39E-C3DDDAC63260}"/>
                  </a:ext>
                </a:extLst>
              </p:cNvPr>
              <p:cNvSpPr/>
              <p:nvPr/>
            </p:nvSpPr>
            <p:spPr>
              <a:xfrm rot="19724966">
                <a:off x="7152150" y="3835782"/>
                <a:ext cx="548547" cy="24660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dirty="0">
                    <a:solidFill>
                      <a:schemeClr val="accent1"/>
                    </a:solidFill>
                    <a:cs typeface="Helvetica"/>
                    <a:sym typeface="Calibri"/>
                  </a:rPr>
                  <a:t>-3,8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ea typeface="+mn-ea"/>
                    <a:cs typeface="Helvetica"/>
                    <a:sym typeface="Calibri"/>
                  </a:rPr>
                  <a:t>%</a:t>
                </a:r>
              </a:p>
            </p:txBody>
          </p:sp>
        </p:grp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BDC61DC-858B-4FF1-B7CA-C0D5C8FD0F96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30" name="Объект 12">
            <a:extLst>
              <a:ext uri="{FF2B5EF4-FFF2-40B4-BE49-F238E27FC236}">
                <a16:creationId xmlns:a16="http://schemas.microsoft.com/office/drawing/2014/main" id="{D152EF7B-EF95-4428-9865-525DEBBD3534}"/>
              </a:ext>
            </a:extLst>
          </p:cNvPr>
          <p:cNvSpPr txBox="1">
            <a:spLocks/>
          </p:cNvSpPr>
          <p:nvPr/>
        </p:nvSpPr>
        <p:spPr>
          <a:xfrm>
            <a:off x="278839" y="4212860"/>
            <a:ext cx="4571374" cy="179816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just" defTabSz="91440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Экономия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 затрат на покупку потерь электроэнергии произошла за счет снижения объема потерь электрической энергии;</a:t>
            </a:r>
          </a:p>
          <a:p>
            <a:pPr marL="171450" lvl="0" indent="-171450" algn="just" defTabSz="91440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sz="1200" baseline="0" dirty="0">
                <a:solidFill>
                  <a:schemeClr val="tx2"/>
                </a:solidFill>
                <a:ea typeface="+mn-ea"/>
                <a:cs typeface="Helvetica"/>
                <a:sym typeface="Calibri"/>
              </a:rPr>
              <a:t>Рост услуг по передаче электроэнергии </a:t>
            </a:r>
            <a:r>
              <a:rPr lang="ru-RU" sz="1200" baseline="0" dirty="0" smtClean="0">
                <a:solidFill>
                  <a:schemeClr val="tx2"/>
                </a:solidFill>
                <a:ea typeface="+mn-ea"/>
                <a:cs typeface="Helvetica"/>
                <a:sym typeface="Calibri"/>
              </a:rPr>
              <a:t>ПАО</a:t>
            </a:r>
            <a:r>
              <a:rPr lang="ru-RU" sz="1200" dirty="0" smtClean="0">
                <a:solidFill>
                  <a:schemeClr val="tx2"/>
                </a:solidFill>
                <a:ea typeface="+mn-ea"/>
                <a:cs typeface="Helvetica"/>
                <a:sym typeface="Calibri"/>
              </a:rPr>
              <a:t> «</a:t>
            </a:r>
            <a:r>
              <a:rPr lang="ru-RU" sz="1200" dirty="0" smtClean="0">
                <a:solidFill>
                  <a:schemeClr val="tx2"/>
                </a:solidFill>
                <a:ea typeface="+mn-ea"/>
                <a:cs typeface="Helvetica"/>
              </a:rPr>
              <a:t>Россети» </a:t>
            </a:r>
            <a:r>
              <a:rPr lang="ru-RU" sz="1200" dirty="0">
                <a:solidFill>
                  <a:schemeClr val="tx2"/>
                </a:solidFill>
                <a:ea typeface="+mn-ea"/>
                <a:cs typeface="Helvetica"/>
              </a:rPr>
              <a:t>(как организации по управлению ЕНЭС) на 14 млн руб., за счет роста тарифа на компенсацию потерь;</a:t>
            </a:r>
          </a:p>
          <a:p>
            <a:pPr marL="171450" lvl="0" indent="-171450" algn="just" defTabSz="91440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sz="1200" dirty="0">
                <a:solidFill>
                  <a:schemeClr val="tx2"/>
                </a:solidFill>
                <a:ea typeface="+mn-ea"/>
                <a:cs typeface="Helvetica"/>
              </a:rPr>
              <a:t>Рост услуг распределительных сетевых компаний на 158 млн руб., за счет роста объема слуг ТСО и роста тарифа по итогам ТБР.</a:t>
            </a:r>
            <a:endParaRPr lang="ru-RU" sz="1200" dirty="0">
              <a:solidFill>
                <a:schemeClr val="tx2"/>
              </a:solidFill>
              <a:ea typeface="+mn-ea"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17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43E4A39-0DDB-E182-E7C8-9D1AF69F0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448987"/>
              </p:ext>
            </p:extLst>
          </p:nvPr>
        </p:nvGraphicFramePr>
        <p:xfrm>
          <a:off x="4843453" y="1383959"/>
          <a:ext cx="3920048" cy="243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УСЛОВНО-ПОСТОЯННЫЕ ЗАТРАТЫ</a:t>
            </a: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6D439882-3C19-4B74-A7F8-950BBC14C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863602"/>
              </p:ext>
            </p:extLst>
          </p:nvPr>
        </p:nvGraphicFramePr>
        <p:xfrm>
          <a:off x="124084" y="4162072"/>
          <a:ext cx="3920048" cy="243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1D5FEFB-79FD-459C-8FC8-B59359707A6C}"/>
              </a:ext>
            </a:extLst>
          </p:cNvPr>
          <p:cNvGrpSpPr/>
          <p:nvPr/>
        </p:nvGrpSpPr>
        <p:grpSpPr>
          <a:xfrm>
            <a:off x="6371429" y="1712439"/>
            <a:ext cx="864096" cy="489834"/>
            <a:chOff x="7021974" y="1095851"/>
            <a:chExt cx="864096" cy="489834"/>
          </a:xfrm>
        </p:grpSpPr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F94E6C07-BA3F-4169-BF55-54DE3465F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1974" y="1183231"/>
              <a:ext cx="864096" cy="26967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8C44B3A-C6A0-4AF2-A7A6-855AF04EE1A8}"/>
                </a:ext>
              </a:extLst>
            </p:cNvPr>
            <p:cNvSpPr/>
            <p:nvPr/>
          </p:nvSpPr>
          <p:spPr>
            <a:xfrm>
              <a:off x="7177773" y="1095851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0442112-FC02-440A-96EC-DDC39A4F0A6B}"/>
                </a:ext>
              </a:extLst>
            </p:cNvPr>
            <p:cNvSpPr/>
            <p:nvPr/>
          </p:nvSpPr>
          <p:spPr>
            <a:xfrm>
              <a:off x="7112700" y="1241118"/>
              <a:ext cx="652237" cy="2528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schemeClr val="accent1"/>
                  </a:solidFill>
                  <a:cs typeface="Helvetica"/>
                  <a:sym typeface="Calibri"/>
                </a:rPr>
                <a:t>+7,8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33" name="Текст 6">
            <a:extLst>
              <a:ext uri="{FF2B5EF4-FFF2-40B4-BE49-F238E27FC236}">
                <a16:creationId xmlns:a16="http://schemas.microsoft.com/office/drawing/2014/main" id="{C1B222DA-9DC3-4434-9517-D39C1F6431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3910" y="1027195"/>
            <a:ext cx="4027015" cy="538162"/>
          </a:xfrm>
        </p:spPr>
        <p:txBody>
          <a:bodyPr/>
          <a:lstStyle/>
          <a:p>
            <a:r>
              <a:rPr lang="ru-RU" sz="1400" dirty="0"/>
              <a:t>Расходы на вознаграждения работникам, млн руб.</a:t>
            </a:r>
          </a:p>
        </p:txBody>
      </p:sp>
      <p:sp>
        <p:nvSpPr>
          <p:cNvPr id="34" name="Текст 6">
            <a:extLst>
              <a:ext uri="{FF2B5EF4-FFF2-40B4-BE49-F238E27FC236}">
                <a16:creationId xmlns:a16="http://schemas.microsoft.com/office/drawing/2014/main" id="{79A85F0B-46F3-48B3-B881-82BE08CAF9CA}"/>
              </a:ext>
            </a:extLst>
          </p:cNvPr>
          <p:cNvSpPr txBox="1">
            <a:spLocks/>
          </p:cNvSpPr>
          <p:nvPr/>
        </p:nvSpPr>
        <p:spPr>
          <a:xfrm>
            <a:off x="395536" y="972628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Условно-постоянные затраты</a:t>
            </a:r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CDD6EBFC-5A48-4B75-A926-1792AF785372}"/>
              </a:ext>
            </a:extLst>
          </p:cNvPr>
          <p:cNvSpPr txBox="1">
            <a:spLocks/>
          </p:cNvSpPr>
          <p:nvPr/>
        </p:nvSpPr>
        <p:spPr>
          <a:xfrm>
            <a:off x="4868120" y="4181867"/>
            <a:ext cx="3908822" cy="2442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Основные факторы изменения постоянных затрат</a:t>
            </a:r>
          </a:p>
        </p:txBody>
      </p:sp>
      <p:sp>
        <p:nvSpPr>
          <p:cNvPr id="36" name="Текст 6">
            <a:extLst>
              <a:ext uri="{FF2B5EF4-FFF2-40B4-BE49-F238E27FC236}">
                <a16:creationId xmlns:a16="http://schemas.microsoft.com/office/drawing/2014/main" id="{B82E5116-3C7C-44CB-8831-735924CA0ED7}"/>
              </a:ext>
            </a:extLst>
          </p:cNvPr>
          <p:cNvSpPr txBox="1">
            <a:spLocks/>
          </p:cNvSpPr>
          <p:nvPr/>
        </p:nvSpPr>
        <p:spPr>
          <a:xfrm>
            <a:off x="395536" y="4165086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Прочие операционные расходы, млн руб.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15E9745-DF19-49EF-94A2-7154DB979464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AC8A61F3-682D-4589-A093-B963F00B2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534397"/>
              </p:ext>
            </p:extLst>
          </p:nvPr>
        </p:nvGraphicFramePr>
        <p:xfrm>
          <a:off x="217818" y="1205024"/>
          <a:ext cx="4498198" cy="2426970"/>
        </p:xfrm>
        <a:graphic>
          <a:graphicData uri="http://schemas.openxmlformats.org/drawingml/2006/table">
            <a:tbl>
              <a:tblPr/>
              <a:tblGrid>
                <a:gridCol w="2087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55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Изменение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Расходы на вознаграждения работникам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13 784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14 855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+1 071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+7,8%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Услуги по ремонту и техническому обслуживанию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1A2D5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650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+44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+7,3%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Налоги и сборы, кроме налога на прибыль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1A2D5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401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-1,0%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Покупная электро- и теплоэнергия для собственных нужд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1A2D5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390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+69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+21,5%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Прочие материальные расходы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1A2D5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2 685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+190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+mn-lt"/>
                        </a:rPr>
                        <a:t>+7,6%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Прочие операционные расходы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2 480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1 896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-584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-23,5%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Итого постоянные затраты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20 091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20 877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+786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+3,9%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5538DBA-9D1C-7BF0-417C-D617ED20BF57}"/>
              </a:ext>
            </a:extLst>
          </p:cNvPr>
          <p:cNvGrpSpPr/>
          <p:nvPr/>
        </p:nvGrpSpPr>
        <p:grpSpPr>
          <a:xfrm>
            <a:off x="1652060" y="4797152"/>
            <a:ext cx="903716" cy="489834"/>
            <a:chOff x="7021974" y="1277645"/>
            <a:chExt cx="903716" cy="489834"/>
          </a:xfrm>
        </p:grpSpPr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B9606419-7925-C7D1-BC50-E53F9BAF83DE}"/>
                </a:ext>
              </a:extLst>
            </p:cNvPr>
            <p:cNvCxnSpPr>
              <a:cxnSpLocks/>
            </p:cNvCxnSpPr>
            <p:nvPr/>
          </p:nvCxnSpPr>
          <p:spPr>
            <a:xfrm>
              <a:off x="7021974" y="1452906"/>
              <a:ext cx="903716" cy="18477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20D76D66-2DCF-EED5-2A46-29C1FCE87A9B}"/>
                </a:ext>
              </a:extLst>
            </p:cNvPr>
            <p:cNvSpPr/>
            <p:nvPr/>
          </p:nvSpPr>
          <p:spPr>
            <a:xfrm>
              <a:off x="7205610" y="1277645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7AC4AB6-96EE-CCF7-B2F8-DDA61FF0A9FE}"/>
                </a:ext>
              </a:extLst>
            </p:cNvPr>
            <p:cNvSpPr/>
            <p:nvPr/>
          </p:nvSpPr>
          <p:spPr>
            <a:xfrm>
              <a:off x="7133602" y="1421661"/>
              <a:ext cx="652237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  <a:cs typeface="Helvetica"/>
                  <a:sym typeface="Calibri"/>
                </a:rPr>
                <a:t>-23,5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21" name="Объект 12">
            <a:extLst>
              <a:ext uri="{FF2B5EF4-FFF2-40B4-BE49-F238E27FC236}">
                <a16:creationId xmlns:a16="http://schemas.microsoft.com/office/drawing/2014/main" id="{B2E9C03E-B956-46C7-A265-D799B4172B0D}"/>
              </a:ext>
            </a:extLst>
          </p:cNvPr>
          <p:cNvSpPr txBox="1">
            <a:spLocks/>
          </p:cNvSpPr>
          <p:nvPr/>
        </p:nvSpPr>
        <p:spPr>
          <a:xfrm>
            <a:off x="4643940" y="4509120"/>
            <a:ext cx="4146389" cy="96104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2" indent="-171450" algn="just" defTabSz="91440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Прирост постоянных затрат сложился на уровне 3,9%, в основном за счет роста расходов на вознаграждение работникам на 7,8%. что ниже фактического уровня ИПЦ за 2022 год, который соответствует 13,75%.</a:t>
            </a:r>
          </a:p>
          <a:p>
            <a:pPr marL="171450" lvl="2" indent="-171450" algn="just" defTabSz="91440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Снижение прочих операционных расходов связано с восстановлением ранее созданного резерва по налогу на имущество в размере 1 217 млн руб., в связи с наличием </a:t>
            </a:r>
            <a:r>
              <a:rPr lang="ru-RU" dirty="0">
                <a:solidFill>
                  <a:schemeClr val="tx2"/>
                </a:solidFill>
              </a:rPr>
              <a:t>положительной тенденции по судебным решениям по аналогичным делам компаний входящих в группу </a:t>
            </a:r>
            <a:r>
              <a:rPr lang="ru-RU">
                <a:solidFill>
                  <a:schemeClr val="tx2"/>
                </a:solidFill>
              </a:rPr>
              <a:t>ПАО «Россети</a:t>
            </a:r>
            <a:r>
              <a:rPr lang="ru-RU" dirty="0">
                <a:solidFill>
                  <a:schemeClr val="tx2"/>
                </a:solidFill>
              </a:rPr>
              <a:t>».</a:t>
            </a:r>
            <a:endParaRPr lang="ru-RU" dirty="0">
              <a:solidFill>
                <a:schemeClr val="tx2"/>
              </a:solidFill>
              <a:sym typeface="Calibri"/>
            </a:endParaRPr>
          </a:p>
          <a:p>
            <a:pPr marL="171450" marR="0" lvl="0" indent="-17145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344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ENG_Шаблон_4х3_россети_1205 [Автосохраненный]" id="{FFC6E5A7-DE3D-924F-A776-15A2D8EAC179}" vid="{65557C94-798C-FE40-BCF5-E04CFD8274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091573B8295504984C4DFA24272A576" ma:contentTypeVersion="13" ma:contentTypeDescription="Создание документа." ma:contentTypeScope="" ma:versionID="287ed226fa945b9936ede58c7e7c874b">
  <xsd:schema xmlns:xsd="http://www.w3.org/2001/XMLSchema" xmlns:xs="http://www.w3.org/2001/XMLSchema" xmlns:p="http://schemas.microsoft.com/office/2006/metadata/properties" xmlns:ns3="1fc64fa4-ea6c-450d-b592-d23cd0ee3298" xmlns:ns4="446af7a5-f900-4c7b-8b1f-a845790708d4" targetNamespace="http://schemas.microsoft.com/office/2006/metadata/properties" ma:root="true" ma:fieldsID="a3eea9b5dbf75c72d637d8c859a95aa6" ns3:_="" ns4:_="">
    <xsd:import namespace="1fc64fa4-ea6c-450d-b592-d23cd0ee3298"/>
    <xsd:import namespace="446af7a5-f900-4c7b-8b1f-a845790708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64fa4-ea6c-450d-b592-d23cd0ee32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af7a5-f900-4c7b-8b1f-a84579070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676E0B-8416-42EC-8342-3ECA00C31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64fa4-ea6c-450d-b592-d23cd0ee3298"/>
    <ds:schemaRef ds:uri="446af7a5-f900-4c7b-8b1f-a845790708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8DAE57-4387-4511-886C-46BBC20D720F}">
  <ds:schemaRefs>
    <ds:schemaRef ds:uri="446af7a5-f900-4c7b-8b1f-a845790708d4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fc64fa4-ea6c-450d-b592-d23cd0ee329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9C9AE8-5915-4AC6-AC21-368A17D89F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!ENG_Шаблон_4х3_россети_1205</Template>
  <TotalTime>57775</TotalTime>
  <Words>1620</Words>
  <Application>Microsoft Office PowerPoint</Application>
  <PresentationFormat>Экран (4:3)</PresentationFormat>
  <Paragraphs>318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Arial Narrow</vt:lpstr>
      <vt:lpstr>Calibri</vt:lpstr>
      <vt:lpstr>Helvetica</vt:lpstr>
      <vt:lpstr>PF Din Text Cond Pro</vt:lpstr>
      <vt:lpstr>PF Din Text Cond Pro Light</vt:lpstr>
      <vt:lpstr>PF Din Text Cond Pro Medium</vt:lpstr>
      <vt:lpstr>PF Din Text Cond Pro Обычный</vt:lpstr>
      <vt:lpstr>PFDinTextCondPro-Medium</vt:lpstr>
      <vt:lpstr>PFDinTextCondPro-Regular</vt:lpstr>
      <vt:lpstr>Times New Roman</vt:lpstr>
      <vt:lpstr>Wingdings</vt:lpstr>
      <vt:lpstr>FSK</vt:lpstr>
      <vt:lpstr>КОНСОЛИДИРОВАННЫЕ ФИНАНСОВЫЕ  РЕЗУЛЬТАТЫ ПО МСФО ГРУППЫ КОМПАНИЙ  ПАО «РОССЕТИ СЕВЕРО-ЗАПАД»  2022 ГОД</vt:lpstr>
      <vt:lpstr>ЗАЯВЛЕНИЕ ОБ ОГРАНИЧЕНИИ ОТВЕТСТВЕННОСТИ</vt:lpstr>
      <vt:lpstr>О КОМПАНИИ</vt:lpstr>
      <vt:lpstr>ОСНОВНЫЕ СОБЫТИЯ ЗА 2022 ГОД</vt:lpstr>
      <vt:lpstr>КЛЮЧЕВЫЕ ФИНАНСОВЫЕ ПОКАЗАТЕЛИ</vt:lpstr>
      <vt:lpstr>ОПЕРАЦИОННЫЕ РЕЗУЛЬТАТЫ</vt:lpstr>
      <vt:lpstr>СТРУКТУРА ВЫРУЧКИ </vt:lpstr>
      <vt:lpstr>УСЛОВНО-ПЕРЕМЕННЫЕ ЗАТРАТЫ</vt:lpstr>
      <vt:lpstr>УСЛОВНО-ПОСТОЯННЫЕ ЗАТРАТЫ</vt:lpstr>
      <vt:lpstr>EBITDA И ФОРМИРОВАНИЕ ПРИБЫЛИ</vt:lpstr>
      <vt:lpstr>КРЕДИТНЫЙ ПОРТФЕЛЬ ГРУППЫ КОМПАНИЙ ПО ИТОГАМ 2022 ГОДА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 ПРЕЗЕНТАЦИЙ  ГРУППЫ КОМПАНИЙ «РОССЕТИ»</dc:title>
  <dc:creator>Ekaterina</dc:creator>
  <cp:lastModifiedBy>Карпович Наталья Владимировна</cp:lastModifiedBy>
  <cp:revision>304</cp:revision>
  <dcterms:created xsi:type="dcterms:W3CDTF">2021-07-14T14:22:53Z</dcterms:created>
  <dcterms:modified xsi:type="dcterms:W3CDTF">2023-04-21T12:57:22Z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0x010100E091573B8295504984C4DFA24272A576</vt:lpwstr>
  </property>
</Properties>
</file>