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537" r:id="rId5"/>
    <p:sldId id="571" r:id="rId6"/>
    <p:sldId id="573" r:id="rId7"/>
    <p:sldId id="574" r:id="rId8"/>
    <p:sldId id="575" r:id="rId9"/>
    <p:sldId id="576" r:id="rId10"/>
    <p:sldId id="577" r:id="rId11"/>
    <p:sldId id="585" r:id="rId12"/>
    <p:sldId id="579" r:id="rId13"/>
    <p:sldId id="581" r:id="rId14"/>
    <p:sldId id="582" r:id="rId15"/>
    <p:sldId id="583" r:id="rId16"/>
    <p:sldId id="584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71"/>
            <p14:sldId id="573"/>
            <p14:sldId id="574"/>
            <p14:sldId id="575"/>
            <p14:sldId id="576"/>
            <p14:sldId id="577"/>
            <p14:sldId id="585"/>
            <p14:sldId id="579"/>
            <p14:sldId id="581"/>
            <p14:sldId id="582"/>
            <p14:sldId id="583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Хмеленко Татьяна Николаевна" initials="ХТН" lastIdx="2" clrIdx="1">
    <p:extLst>
      <p:ext uri="{19B8F6BF-5375-455C-9EA6-DF929625EA0E}">
        <p15:presenceInfo xmlns:p15="http://schemas.microsoft.com/office/powerpoint/2012/main" userId="Хмеленко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FFFFFF"/>
    <a:srgbClr val="0C5B9D"/>
    <a:srgbClr val="4F8159"/>
    <a:srgbClr val="F2F2F2"/>
    <a:srgbClr val="EDF2F9"/>
    <a:srgbClr val="E9EFF7"/>
    <a:srgbClr val="D52B1E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9" autoAdjust="0"/>
    <p:restoredTop sz="95446" autoAdjust="0"/>
  </p:normalViewPr>
  <p:slideViewPr>
    <p:cSldViewPr>
      <p:cViewPr varScale="1">
        <p:scale>
          <a:sx n="112" d="100"/>
          <a:sy n="112" d="100"/>
        </p:scale>
        <p:origin x="1686" y="96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1343296070998E-2"/>
          <c:y val="8.9003320423983137E-2"/>
          <c:w val="0.92977302157984054"/>
          <c:h val="0.6929230342221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AD-460E-A551-85CA99C820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AD-460E-A551-85CA99C820D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D0346F0-B314-45B9-B231-D850AC1ABC01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9AD-460E-A551-85CA99C820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148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AD-460E-A551-85CA99C82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184</c:v>
                </c:pt>
                <c:pt idx="1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D-460E-A551-85CA99C820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69AD-460E-A551-85CA99C82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4992"/>
        <c:axId val="150415384"/>
      </c:barChart>
      <c:catAx>
        <c:axId val="15041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0415384"/>
        <c:crosses val="autoZero"/>
        <c:auto val="1"/>
        <c:lblAlgn val="ctr"/>
        <c:lblOffset val="100"/>
        <c:noMultiLvlLbl val="0"/>
      </c:catAx>
      <c:valAx>
        <c:axId val="150415384"/>
        <c:scaling>
          <c:orientation val="minMax"/>
          <c:max val="3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041499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2-4017-A77A-32644C2B97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92-4017-A77A-32644C2B97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6658</c:v>
                </c:pt>
                <c:pt idx="1">
                  <c:v>6949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2-4017-A77A-32644C2B9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2021</c:v>
                      </c:pt>
                      <c:pt idx="1">
                        <c:v>6М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392-4017-A77A-32644C2B970E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F-46C2-9F87-CCCC567BEE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EF-46C2-9F87-CCCC567BE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953</c:v>
                </c:pt>
                <c:pt idx="1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F-46C2-9F87-CCCC567BE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2021</c:v>
                      </c:pt>
                      <c:pt idx="1">
                        <c:v>6М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3EF-46C2-9F87-CCCC567BEEF5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35354189021554E-4"/>
          <c:y val="5.5397648558754294E-2"/>
          <c:w val="0.96504392404847905"/>
          <c:h val="0.8460147620925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52B1E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AA-4E27-8A4B-B19266FD37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AA-4E27-8A4B-B19266FD3741}"/>
              </c:ext>
            </c:extLst>
          </c:dPt>
          <c:dPt>
            <c:idx val="2"/>
            <c:invertIfNegative val="0"/>
            <c:bubble3D val="0"/>
            <c:spPr>
              <a:solidFill>
                <a:srgbClr val="0C5B9D"/>
              </a:solidFill>
            </c:spPr>
            <c:extLst>
              <c:ext xmlns:c16="http://schemas.microsoft.com/office/drawing/2014/chart" uri="{C3380CC4-5D6E-409C-BE32-E72D297353CC}">
                <c16:uniqueId val="{00000003-11AA-4E27-8A4B-B19266FD37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A-4E27-8A4B-B19266FD37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AA-4E27-8A4B-B19266FD37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AA-4E27-8A4B-B19266FD3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сл12!$A$26:$A$29</c:f>
              <c:strCache>
                <c:ptCount val="4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Прибыль за 6М 2022</c:v>
                </c:pt>
              </c:strCache>
            </c:strRef>
          </c:cat>
          <c:val>
            <c:numRef>
              <c:f>сл12!$B$26:$B$29</c:f>
              <c:numCache>
                <c:formatCode>_-* #\ ##0\ _₽_-;\-* #\ ##0\ _₽_-;_-* "-"??\ _₽_-;_-@_-</c:formatCode>
                <c:ptCount val="4"/>
                <c:pt idx="0">
                  <c:v>2318</c:v>
                </c:pt>
                <c:pt idx="1">
                  <c:v>-1161</c:v>
                </c:pt>
                <c:pt idx="2">
                  <c:v>-288</c:v>
                </c:pt>
                <c:pt idx="3">
                  <c:v>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A-4E27-8A4B-B19266FD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8896704"/>
        <c:axId val="288897096"/>
      </c:barChart>
      <c:catAx>
        <c:axId val="2888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 b="1">
                <a:latin typeface="Arial Narrow" panose="020B0606020202030204" pitchFamily="34" charset="0"/>
              </a:defRPr>
            </a:pPr>
            <a:endParaRPr lang="ru-RU"/>
          </a:p>
        </c:txPr>
        <c:crossAx val="288897096"/>
        <c:crosses val="autoZero"/>
        <c:auto val="1"/>
        <c:lblAlgn val="ctr"/>
        <c:lblOffset val="100"/>
        <c:noMultiLvlLbl val="0"/>
      </c:catAx>
      <c:valAx>
        <c:axId val="288897096"/>
        <c:scaling>
          <c:orientation val="minMax"/>
          <c:max val="3000"/>
          <c:min val="-2200"/>
        </c:scaling>
        <c:delete val="1"/>
        <c:axPos val="l"/>
        <c:numFmt formatCode="_-* #\ ##0\ _₽_-;\-* #\ ##0\ _₽_-;_-* &quot;-&quot;??\ _₽_-;_-@_-" sourceLinked="1"/>
        <c:majorTickMark val="out"/>
        <c:minorTickMark val="none"/>
        <c:tickLblPos val="nextTo"/>
        <c:crossAx val="288896704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2-4046-ADA5-B14F92D2F2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A2-4046-ADA5-B14F92D2F2F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4 342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A2-4046-ADA5-B14F92D2F2F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4 667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A2-4046-ADA5-B14F92D2F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сл6!$B$4:$C$4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сл6!$B$13:$C$13</c:f>
              <c:numCache>
                <c:formatCode>#,##0</c:formatCode>
                <c:ptCount val="2"/>
                <c:pt idx="0">
                  <c:v>4342</c:v>
                </c:pt>
                <c:pt idx="1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2-4046-ADA5-B14F92D2F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847584"/>
        <c:axId val="287848368"/>
      </c:barChart>
      <c:catAx>
        <c:axId val="287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48368"/>
        <c:crosses val="autoZero"/>
        <c:auto val="1"/>
        <c:lblAlgn val="ctr"/>
        <c:lblOffset val="100"/>
        <c:noMultiLvlLbl val="0"/>
      </c:catAx>
      <c:valAx>
        <c:axId val="287848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78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5990653607323474E-3"/>
                  <c:y val="0.49734232474003176"/>
                </c:manualLayout>
              </c:layout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7-4D94-9AF2-53B7A28228CB}"/>
                </c:ext>
              </c:extLst>
            </c:dLbl>
            <c:dLbl>
              <c:idx val="1"/>
              <c:layout>
                <c:manualLayout>
                  <c:x val="-1.0839983176673342E-16"/>
                  <c:y val="0.27942299772759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C7-4D94-9AF2-53B7A2822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Лист2!$A$32:$A$33</c:f>
              <c:strCache>
                <c:ptCount val="2"/>
                <c:pt idx="0">
                  <c:v>6м2021</c:v>
                </c:pt>
                <c:pt idx="1">
                  <c:v>6м2022</c:v>
                </c:pt>
              </c:strCache>
            </c:strRef>
          </c:cat>
          <c:val>
            <c:numRef>
              <c:f>Лист2!$B$32:$B$33</c:f>
              <c:numCache>
                <c:formatCode>General</c:formatCode>
                <c:ptCount val="2"/>
                <c:pt idx="0" formatCode="#,##0">
                  <c:v>1249</c:v>
                </c:pt>
                <c:pt idx="1">
                  <c:v>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7-4D94-9AF2-53B7A282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318831"/>
        <c:axId val="723294879"/>
      </c:barChart>
      <c:catAx>
        <c:axId val="81931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94879"/>
        <c:crosses val="autoZero"/>
        <c:auto val="1"/>
        <c:lblAlgn val="ctr"/>
        <c:lblOffset val="100"/>
        <c:noMultiLvlLbl val="0"/>
      </c:catAx>
      <c:valAx>
        <c:axId val="72329487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1931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30576131687247"/>
          <c:y val="0.18271380471380474"/>
          <c:w val="0.39383893814151705"/>
          <c:h val="0.72083607347205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7-4227-A473-53565FE411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7-4227-A473-53565FE411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7-4227-A473-53565FE411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7-4227-A473-53565FE411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97-4227-A473-53565FE411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97-4227-A473-53565FE41126}"/>
              </c:ext>
            </c:extLst>
          </c:dPt>
          <c:dLbls>
            <c:dLbl>
              <c:idx val="0"/>
              <c:layout>
                <c:manualLayout>
                  <c:x val="0.13457016460905349"/>
                  <c:y val="-3.31283670033670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97-4227-A473-53565FE41126}"/>
                </c:ext>
              </c:extLst>
            </c:dLbl>
            <c:dLbl>
              <c:idx val="1"/>
              <c:layout>
                <c:manualLayout>
                  <c:x val="-0.17214979743314537"/>
                  <c:y val="0.271904138120546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491028806584363"/>
                      <c:h val="0.22300757575757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97-4227-A473-53565FE41126}"/>
                </c:ext>
              </c:extLst>
            </c:dLbl>
            <c:dLbl>
              <c:idx val="2"/>
              <c:layout>
                <c:manualLayout>
                  <c:x val="-0.25729637496031804"/>
                  <c:y val="0.158030489442359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28580246913575"/>
                      <c:h val="0.29885732323232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97-4227-A473-53565FE41126}"/>
                </c:ext>
              </c:extLst>
            </c:dLbl>
            <c:dLbl>
              <c:idx val="3"/>
              <c:layout>
                <c:manualLayout>
                  <c:x val="-0.25399275899079377"/>
                  <c:y val="-0.171179725020453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893622167465344"/>
                      <c:h val="0.255078190868155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97-4227-A473-53565FE411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7-4227-A473-53565FE41126}"/>
                </c:ext>
              </c:extLst>
            </c:dLbl>
            <c:dLbl>
              <c:idx val="5"/>
              <c:layout>
                <c:manualLayout>
                  <c:x val="0.27771329987452931"/>
                  <c:y val="-0.106536033687024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17354235007787"/>
                      <c:h val="0.22128772927973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697-4227-A473-53565FE411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5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Технологическое присоединение</c:v>
                </c:pt>
                <c:pt idx="1">
                  <c:v>Реконструкция, модернизация, техническое перевооружение</c:v>
                </c:pt>
                <c:pt idx="2">
                  <c:v>Инвестиционные проекты, реализация которых обуславливается 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 инвестиционные проекты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1824.932628434</c:v>
                </c:pt>
                <c:pt idx="1">
                  <c:v>897.0636251300001</c:v>
                </c:pt>
                <c:pt idx="2">
                  <c:v>2.9533753200000001</c:v>
                </c:pt>
                <c:pt idx="3">
                  <c:v>52.940847709999993</c:v>
                </c:pt>
                <c:pt idx="4">
                  <c:v>0</c:v>
                </c:pt>
                <c:pt idx="5">
                  <c:v>349.64093273600002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97-4227-A473-53565FE4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000" b="0" kern="1200">
          <a:solidFill>
            <a:schemeClr val="bg1">
              <a:lumMod val="50000"/>
            </a:schemeClr>
          </a:solidFill>
          <a:effectLst/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793384"/>
        <c:axId val="1627937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2B5-4131-AC35-ED3F9F3A722E}"/>
                  </c:ext>
                </c:extLst>
              </c15:ser>
            </c15:filteredBarSeries>
          </c:ext>
        </c:extLst>
      </c:barChart>
      <c:catAx>
        <c:axId val="16279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62793776"/>
        <c:crosses val="autoZero"/>
        <c:auto val="1"/>
        <c:lblAlgn val="ctr"/>
        <c:lblOffset val="100"/>
        <c:noMultiLvlLbl val="0"/>
      </c:catAx>
      <c:valAx>
        <c:axId val="1627937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27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94876029005657"/>
          <c:y val="8.3667531823581345E-2"/>
          <c:w val="0.5767007153185012"/>
          <c:h val="0.54675743657042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1F3-4C38-9255-BFC1AF8AF49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Задолженность по кредитам и займам*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5598263583049798E-3"/>
                  <c:y val="-3.0971810701174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F3-4C38-9255-BFC1AF8AF495}"/>
                </c:ext>
              </c:extLst>
            </c:dLbl>
            <c:dLbl>
              <c:idx val="1"/>
              <c:layout>
                <c:manualLayout>
                  <c:x val="2.7799131791524899E-3"/>
                  <c:y val="-2.1727944641693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200" b="0" i="0" u="none" strike="noStrike" kern="1200" baseline="0">
                      <a:solidFill>
                        <a:srgbClr val="3C3C3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F3-4C38-9255-BFC1AF8AF49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Лист1!$B$5:$C$5</c:f>
              <c:numCache>
                <c:formatCode>#,##0</c:formatCode>
                <c:ptCount val="2"/>
                <c:pt idx="0">
                  <c:v>14353</c:v>
                </c:pt>
                <c:pt idx="1">
                  <c:v>16142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9"/>
        <c:overlap val="100"/>
        <c:axId val="282276168"/>
        <c:axId val="282276560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944298419958637E-2"/>
                  <c:y val="1.41135369000976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F3-4C38-9255-BFC1AF8AF495}"/>
                </c:ext>
              </c:extLst>
            </c:dLbl>
            <c:dLbl>
              <c:idx val="1"/>
              <c:layout>
                <c:manualLayout>
                  <c:x val="-4.8609518072500135E-2"/>
                  <c:y val="4.629451349685043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F3-4C38-9255-BFC1AF8AF495}"/>
                </c:ext>
              </c:extLst>
            </c:dLbl>
            <c:dLbl>
              <c:idx val="2"/>
              <c:layout>
                <c:manualLayout>
                  <c:x val="-1.179956305026160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3-4C38-9255-BFC1AF8AF495}"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2.2200000000000002</c:v>
                </c:pt>
                <c:pt idx="1">
                  <c:v>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277344"/>
        <c:axId val="282276952"/>
      </c:lineChart>
      <c:catAx>
        <c:axId val="28227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82276560"/>
        <c:crosses val="autoZero"/>
        <c:auto val="1"/>
        <c:lblAlgn val="ctr"/>
        <c:lblOffset val="100"/>
        <c:noMultiLvlLbl val="0"/>
      </c:catAx>
      <c:valAx>
        <c:axId val="282276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82276168"/>
        <c:crosses val="autoZero"/>
        <c:crossBetween val="between"/>
      </c:valAx>
      <c:valAx>
        <c:axId val="282276952"/>
        <c:scaling>
          <c:orientation val="minMax"/>
          <c:max val="2.2999999999999998"/>
          <c:min val="2"/>
        </c:scaling>
        <c:delete val="0"/>
        <c:axPos val="r"/>
        <c:numFmt formatCode="#,##0.0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82277344"/>
        <c:crosses val="max"/>
        <c:crossBetween val="between"/>
      </c:valAx>
      <c:catAx>
        <c:axId val="28227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27695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7.6531447603671074E-2"/>
          <c:y val="0.72362729230824518"/>
          <c:w val="0.80877830420008667"/>
          <c:h val="0.16891354408834502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Долг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10 403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E5-4506-8481-1DCAFEA4C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Лист1!$B$14:$D$14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Лист1!$B$15:$D$15</c:f>
              <c:numCache>
                <c:formatCode>#,##0</c:formatCode>
                <c:ptCount val="3"/>
                <c:pt idx="0">
                  <c:v>1960</c:v>
                </c:pt>
                <c:pt idx="1">
                  <c:v>9876</c:v>
                </c:pt>
                <c:pt idx="2">
                  <c:v>4260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5-4506-8481-1DCAFEA4C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278520"/>
        <c:axId val="282278912"/>
      </c:barChart>
      <c:catAx>
        <c:axId val="2822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278912"/>
        <c:crosses val="autoZero"/>
        <c:auto val="1"/>
        <c:lblAlgn val="ctr"/>
        <c:lblOffset val="100"/>
        <c:noMultiLvlLbl val="0"/>
      </c:catAx>
      <c:valAx>
        <c:axId val="282278912"/>
        <c:scaling>
          <c:orientation val="minMax"/>
          <c:max val="12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8227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23102883748"/>
          <c:y val="6.0611622087683802E-2"/>
          <c:w val="0.85509051594284768"/>
          <c:h val="0.6364748659961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88D-4D53-AC91-E358B92AEB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88D-4D53-AC91-E358B92AEB45}"/>
              </c:ext>
            </c:extLst>
          </c:dPt>
          <c:dLbls>
            <c:spPr>
              <a:solidFill>
                <a:srgbClr val="0C5B9D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15957.051114327</c:v>
                </c:pt>
                <c:pt idx="1">
                  <c:v>16111.389706096998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D-4D53-AC91-E358B92AEB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188D-4D53-AC91-E358B92AE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884672"/>
        <c:axId val="1878870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1"/>
              <c:layout>
                <c:manualLayout>
                  <c:x val="-6.1215667189235608E-2"/>
                  <c:y val="-9.93658798653231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5,45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8D-4D53-AC91-E358B92AEB4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5.97</c:v>
                </c:pt>
                <c:pt idx="1">
                  <c:v>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8D-4D53-AC91-E358B92AE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89768"/>
        <c:axId val="187887416"/>
      </c:lineChart>
      <c:catAx>
        <c:axId val="1878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/>
            </a:pPr>
            <a:endParaRPr lang="ru-RU"/>
          </a:p>
        </c:txPr>
        <c:crossAx val="187887024"/>
        <c:crosses val="autoZero"/>
        <c:auto val="1"/>
        <c:lblAlgn val="ctr"/>
        <c:lblOffset val="100"/>
        <c:noMultiLvlLbl val="0"/>
      </c:catAx>
      <c:valAx>
        <c:axId val="187887024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7884672"/>
        <c:crosses val="autoZero"/>
        <c:crossBetween val="between"/>
      </c:valAx>
      <c:valAx>
        <c:axId val="18788741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7889768"/>
        <c:crosses val="max"/>
        <c:crossBetween val="between"/>
      </c:valAx>
      <c:catAx>
        <c:axId val="187889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8874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5.9042199098449926E-4"/>
          <c:y val="0.79827505085974948"/>
          <c:w val="0.99940957800901553"/>
          <c:h val="0.159346459171494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381452318461"/>
          <c:y val="0.11924087185949052"/>
          <c:w val="0.81694903762029747"/>
          <c:h val="0.42179922440987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89-4A34-8E58-7BE4A0C4F6C0}"/>
                </c:ext>
              </c:extLst>
            </c:dLbl>
            <c:dLbl>
              <c:idx val="1"/>
              <c:layout>
                <c:manualLayout>
                  <c:x val="0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89-4A34-8E58-7BE4A0C4F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16125</c:v>
                </c:pt>
                <c:pt idx="1">
                  <c:v>16166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9-4A34-8E58-7BE4A0C4F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9122415"/>
        <c:axId val="1346279999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</c:v>
                </c:pt>
              </c:strCache>
            </c:strRef>
          </c:tx>
          <c:spPr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4FC5B5"/>
                </a:solidFill>
                <a:ln w="9525">
                  <a:solidFill>
                    <a:srgbClr val="4FC5B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C89-4A34-8E58-7BE4A0C4F6C0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8.69263632713707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89-4A34-8E58-7BE4A0C4F6C0}"/>
                </c:ext>
              </c:extLst>
            </c:dLbl>
            <c:dLbl>
              <c:idx val="1"/>
              <c:layout>
                <c:manualLayout>
                  <c:x val="-4.7222222222222325E-2"/>
                  <c:y val="-0.1105583387625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EA909-3646-4A00-BA96-E5212D7E16EF}" type="VALUE">
                      <a:rPr lang="en-US" sz="1000" b="0" i="0" baseline="0">
                        <a:solidFill>
                          <a:schemeClr val="bg1"/>
                        </a:solidFill>
                      </a:rPr>
                      <a:pPr>
                        <a:defRPr sz="10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C89-4A34-8E58-7BE4A0C4F6C0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2.81</c:v>
                </c:pt>
                <c:pt idx="1">
                  <c:v>2.77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89-4A34-8E58-7BE4A0C4F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214287"/>
        <c:axId val="1351300495"/>
      </c:lineChart>
      <c:catAx>
        <c:axId val="124912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279999"/>
        <c:crosses val="autoZero"/>
        <c:auto val="1"/>
        <c:lblAlgn val="ctr"/>
        <c:lblOffset val="100"/>
        <c:noMultiLvlLbl val="0"/>
      </c:catAx>
      <c:valAx>
        <c:axId val="1346279999"/>
        <c:scaling>
          <c:orientation val="minMax"/>
          <c:min val="1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9122415"/>
        <c:crosses val="autoZero"/>
        <c:crossBetween val="between"/>
        <c:majorUnit val="100"/>
        <c:minorUnit val="50"/>
      </c:valAx>
      <c:valAx>
        <c:axId val="1351300495"/>
        <c:scaling>
          <c:orientation val="minMax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214287"/>
        <c:crosses val="max"/>
        <c:crossBetween val="between"/>
        <c:majorUnit val="0.1"/>
        <c:minorUnit val="5.000000000000001E-2"/>
      </c:valAx>
      <c:catAx>
        <c:axId val="1239214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13004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80332209107954E-2"/>
          <c:y val="0.69913137917178014"/>
          <c:w val="0.9655570422844042"/>
          <c:h val="0.26106758473885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D1-4B96-8B74-BD27BD7E63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D1-4B96-8B74-BD27BD7E63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D1-4B96-8B74-BD27BD7E63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D1-4B96-8B74-BD27BD7E631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79,74%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D1-4B96-8B74-BD27BD7E63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18,</a:t>
                    </a:r>
                    <a:fld id="{4F691BB9-C513-4061-A9F4-1D415A90290A}" type="PERCENTAGE">
                      <a:rPr lang="en-US" smtClean="0"/>
                      <a:pPr/>
                      <a:t>[ПРОЦЕНТ]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D1-4B96-8B74-BD27BD7E6319}"/>
                </c:ext>
              </c:extLst>
            </c:dLbl>
            <c:dLbl>
              <c:idx val="2"/>
              <c:layout>
                <c:manualLayout>
                  <c:x val="-0.11583281054574271"/>
                  <c:y val="-0.12961113412525704"/>
                </c:manualLayout>
              </c:layout>
              <c:numFmt formatCode="0.00%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D1-4B96-8B74-BD27BD7E6319}"/>
                </c:ext>
              </c:extLst>
            </c:dLbl>
            <c:dLbl>
              <c:idx val="3"/>
              <c:layout>
                <c:manualLayout>
                  <c:x val="0.11583281054574265"/>
                  <c:y val="-0.15906821006281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1,74%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D1-4B96-8B74-BD27BD7E6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выручка, включая аренду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0.18</c:v>
                </c:pt>
                <c:pt idx="2" formatCode="0.00%">
                  <c:v>3.3999999999999998E-3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D1-4B96-8B74-BD27BD7E63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A0-4F34-8100-687FA3688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A0-4F34-8100-687FA3688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A0-4F34-8100-687FA3688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A0-4F34-8100-687FA368835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79,53%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A0-4F34-8100-687FA36883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18,26%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A0-4F34-8100-687FA368835D}"/>
                </c:ext>
              </c:extLst>
            </c:dLbl>
            <c:dLbl>
              <c:idx val="2"/>
              <c:layout>
                <c:manualLayout>
                  <c:x val="-7.7568237217455441E-2"/>
                  <c:y val="-0.146287782954346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0,4%</a:t>
                    </a:r>
                  </a:p>
                </c:rich>
              </c:tx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A0-4F34-8100-687FA368835D}"/>
                </c:ext>
              </c:extLst>
            </c:dLbl>
            <c:dLbl>
              <c:idx val="3"/>
              <c:layout>
                <c:manualLayout>
                  <c:x val="7.3874511635671852E-2"/>
                  <c:y val="-0.15673691030822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1,81%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2A0-4F34-8100-687FA3688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Выручка от услуг по передаче электроэнергии</c:v>
                </c:pt>
                <c:pt idx="1">
                  <c:v>Выручка от реализации электроэнергии</c:v>
                </c:pt>
                <c:pt idx="2">
                  <c:v>Выручка от услуг по технологическому присоединению</c:v>
                </c:pt>
                <c:pt idx="3">
                  <c:v>Прочая выручка, включая аренду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General">
                  <c:v>39503777</c:v>
                </c:pt>
                <c:pt idx="1">
                  <c:v>9150803</c:v>
                </c:pt>
                <c:pt idx="2" formatCode="General">
                  <c:v>830020</c:v>
                </c:pt>
                <c:pt idx="3" formatCode="General">
                  <c:v>866912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A0-4F34-8100-687FA36883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81995705388"/>
          <c:y val="4.5207696975306737E-2"/>
          <c:w val="0.34405782154182896"/>
          <c:h val="0.95479230302469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Лист1!$B$2:$B$3</c:f>
              <c:numCache>
                <c:formatCode>_-* #\ ##0_-;\-* #\ ##0_-;_-* "-"??_-;_-@_-</c:formatCode>
                <c:ptCount val="2"/>
                <c:pt idx="0">
                  <c:v>25414</c:v>
                </c:pt>
                <c:pt idx="1">
                  <c:v>25789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9-401A-A554-F06789BDD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583752"/>
        <c:axId val="356584144"/>
      </c:barChart>
      <c:catAx>
        <c:axId val="35658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56584144"/>
        <c:crosses val="autoZero"/>
        <c:auto val="1"/>
        <c:lblAlgn val="ctr"/>
        <c:lblOffset val="100"/>
        <c:noMultiLvlLbl val="0"/>
      </c:catAx>
      <c:valAx>
        <c:axId val="356584144"/>
        <c:scaling>
          <c:orientation val="minMax"/>
          <c:min val="20000"/>
        </c:scaling>
        <c:delete val="1"/>
        <c:axPos val="l"/>
        <c:numFmt formatCode="_-* #\ ##0_-;\-* #\ ##0_-;_-* &quot;-&quot;??_-;_-@_-" sourceLinked="1"/>
        <c:majorTickMark val="out"/>
        <c:minorTickMark val="none"/>
        <c:tickLblPos val="nextTo"/>
        <c:crossAx val="35658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09640"/>
        <c:axId val="28451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083-4259-8547-7F38BA5A331B}"/>
                  </c:ext>
                </c:extLst>
              </c15:ser>
            </c15:filteredBarSeries>
          </c:ext>
        </c:extLst>
      </c:barChart>
      <c:catAx>
        <c:axId val="2845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510032"/>
        <c:crosses val="autoZero"/>
        <c:auto val="1"/>
        <c:lblAlgn val="ctr"/>
        <c:lblOffset val="100"/>
        <c:noMultiLvlLbl val="0"/>
      </c:catAx>
      <c:valAx>
        <c:axId val="2845100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5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6.2842230374668351E-2"/>
          <c:w val="0.90543354354118544"/>
          <c:h val="0.75661204175890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6901</c:v>
                </c:pt>
                <c:pt idx="1">
                  <c:v>6964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7-44D9-A7F0-F8A1F74CC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10816"/>
        <c:axId val="284511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2021</c:v>
                      </c:pt>
                      <c:pt idx="1">
                        <c:v>6М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C47-44D9-A7F0-F8A1F74CCCF5}"/>
                  </c:ext>
                </c:extLst>
              </c15:ser>
            </c15:filteredBarSeries>
          </c:ext>
        </c:extLst>
      </c:barChart>
      <c:catAx>
        <c:axId val="28451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511208"/>
        <c:crosses val="autoZero"/>
        <c:auto val="1"/>
        <c:lblAlgn val="ctr"/>
        <c:lblOffset val="100"/>
        <c:noMultiLvlLbl val="0"/>
      </c:catAx>
      <c:valAx>
        <c:axId val="2845112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45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0.1118998414098429"/>
          <c:w val="0.90543354354118544"/>
          <c:h val="0.76420197390022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8D5-4BD7-8EF2-661D3C8CBCE5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sz="1200" b="1" baseline="0" dirty="0">
                        <a:solidFill>
                          <a:schemeClr val="bg1"/>
                        </a:solidFill>
                      </a:rPr>
                      <a:t> 276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D5-4BD7-8EF2-661D3C8CB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2021</c:v>
                </c:pt>
                <c:pt idx="1">
                  <c:v>6М 2022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2493</c:v>
                </c:pt>
                <c:pt idx="1">
                  <c:v>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5-4BD7-8EF2-661D3C8CBC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39912"/>
        <c:axId val="243821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2021</c:v>
                      </c:pt>
                      <c:pt idx="1">
                        <c:v>6М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8D5-4BD7-8EF2-661D3C8CBCE5}"/>
                  </c:ext>
                </c:extLst>
              </c15:ser>
            </c15:filteredBarSeries>
          </c:ext>
        </c:extLst>
      </c:barChart>
      <c:catAx>
        <c:axId val="243339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43821976"/>
        <c:crosses val="autoZero"/>
        <c:auto val="1"/>
        <c:lblAlgn val="ctr"/>
        <c:lblOffset val="100"/>
        <c:noMultiLvlLbl val="0"/>
      </c:catAx>
      <c:valAx>
        <c:axId val="2438219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3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0.49948</cdr:x>
      <cdr:y>0.46319</cdr:y>
    </cdr:from>
    <cdr:to>
      <cdr:x>0.7417</cdr:x>
      <cdr:y>0.64614</cdr:y>
    </cdr:to>
    <cdr:sp macro="" textlink="">
      <cdr:nvSpPr>
        <cdr:cNvPr id="3" name="Поле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7471" y="1100547"/>
          <a:ext cx="1177189" cy="4346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cs typeface="Arial" panose="020B0604020202020204" pitchFamily="34" charset="0"/>
            </a:rPr>
            <a:t>3 128 млн</a:t>
          </a:r>
          <a:r>
            <a:rPr lang="en-US" sz="1200" b="1" dirty="0">
              <a:cs typeface="Arial" panose="020B0604020202020204" pitchFamily="34" charset="0"/>
            </a:rPr>
            <a:t> </a:t>
          </a:r>
          <a:r>
            <a:rPr lang="ru-RU" sz="1200" b="1" dirty="0" err="1">
              <a:cs typeface="Arial" panose="020B0604020202020204" pitchFamily="34" charset="0"/>
            </a:rPr>
            <a:t>руб</a:t>
          </a:r>
          <a:r>
            <a:rPr lang="en-US" sz="1200" b="1" dirty="0">
              <a:cs typeface="Arial" panose="020B0604020202020204" pitchFamily="34" charset="0"/>
            </a:rPr>
            <a:t>.</a:t>
          </a:r>
          <a:endParaRPr lang="ru-RU" sz="1200" b="1" dirty="0"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23.09.2022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23.09.2022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5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akm.ru/press/reytingovoe_agentstvo_ak_m_podtverdilo_pao_rosseti_severo_zapad_vysshiy_reyting_otchetnosti_v_oblas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ra-ratings.ru/press-releases/3461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55858"/>
            <a:ext cx="5498827" cy="1329595"/>
          </a:xfrm>
        </p:spPr>
        <p:txBody>
          <a:bodyPr/>
          <a:lstStyle/>
          <a:p>
            <a:r>
              <a:rPr lang="ru-RU" dirty="0"/>
              <a:t>КОНСОЛИДИРОВАННЫЕ ФИНАНСОВЫЕ </a:t>
            </a:r>
            <a:br>
              <a:rPr lang="ru-RU" dirty="0"/>
            </a:br>
            <a:r>
              <a:rPr lang="ru-RU" dirty="0"/>
              <a:t>РЕЗУЛЬТАТЫ ПО МСФО ГРУППЫ КОМПАНИЙ </a:t>
            </a:r>
            <a:br>
              <a:rPr lang="ru-RU" dirty="0"/>
            </a:br>
            <a:r>
              <a:rPr lang="ru-RU" dirty="0"/>
              <a:t>ПАО «РОССЕТИ СЕВЕРО-ЗАПАД» </a:t>
            </a:r>
            <a:br>
              <a:rPr lang="ru-RU" dirty="0"/>
            </a:br>
            <a:r>
              <a:rPr lang="ru-RU" dirty="0"/>
              <a:t>ЗА 6 МЕСЯЦЕВ 2022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8383" y="5733257"/>
            <a:ext cx="1645401" cy="269875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152127" cy="269875"/>
          </a:xfrm>
        </p:spPr>
        <p:txBody>
          <a:bodyPr/>
          <a:lstStyle/>
          <a:p>
            <a:pPr algn="ctr"/>
            <a:r>
              <a:rPr lang="ru-RU" sz="1000" dirty="0">
                <a:latin typeface="+mj-lt"/>
              </a:rPr>
              <a:t>Сентябрь 2022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644008" y="5733257"/>
            <a:ext cx="1440160" cy="269875"/>
          </a:xfrm>
        </p:spPr>
        <p:txBody>
          <a:bodyPr/>
          <a:lstStyle/>
          <a:p>
            <a:r>
              <a:rPr lang="ru-RU" sz="1000" dirty="0">
                <a:latin typeface="+mj-lt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06E2A8-4AE5-F2C3-44CD-6A776B1F4FDC}"/>
              </a:ext>
            </a:extLst>
          </p:cNvPr>
          <p:cNvSpPr/>
          <p:nvPr/>
        </p:nvSpPr>
        <p:spPr>
          <a:xfrm>
            <a:off x="7218409" y="5265773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6B82942-5B33-2AB2-6940-7F489B49F757}"/>
              </a:ext>
            </a:extLst>
          </p:cNvPr>
          <p:cNvGrpSpPr/>
          <p:nvPr/>
        </p:nvGrpSpPr>
        <p:grpSpPr>
          <a:xfrm>
            <a:off x="6344049" y="4254571"/>
            <a:ext cx="1080120" cy="521695"/>
            <a:chOff x="2553370" y="2372558"/>
            <a:chExt cx="1080120" cy="521695"/>
          </a:xfrm>
        </p:grpSpPr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4722BD0E-89D0-4714-3443-FA8672B8BA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0" y="2533835"/>
              <a:ext cx="1080120" cy="13622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F48B79B-3057-9FD2-60D6-D5F8C8DEAC81}"/>
                </a:ext>
              </a:extLst>
            </p:cNvPr>
            <p:cNvSpPr/>
            <p:nvPr/>
          </p:nvSpPr>
          <p:spPr>
            <a:xfrm>
              <a:off x="2842416" y="2372558"/>
              <a:ext cx="511282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A770F87-4A5D-C88E-7E5B-6A54400FAEFC}"/>
                </a:ext>
              </a:extLst>
            </p:cNvPr>
            <p:cNvSpPr/>
            <p:nvPr/>
          </p:nvSpPr>
          <p:spPr>
            <a:xfrm>
              <a:off x="2762559" y="2533835"/>
              <a:ext cx="670996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-30,4%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EBITDA </a:t>
            </a:r>
            <a:r>
              <a:rPr lang="ru-RU" dirty="0"/>
              <a:t>И ФОРМИРОВАНИЕ ПРИБЫЛИ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143BA33-C2CB-44BC-96A6-28749E6D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821936"/>
              </p:ext>
            </p:extLst>
          </p:nvPr>
        </p:nvGraphicFramePr>
        <p:xfrm>
          <a:off x="508957" y="4076293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Текст 6">
            <a:extLst>
              <a:ext uri="{FF2B5EF4-FFF2-40B4-BE49-F238E27FC236}">
                <a16:creationId xmlns:a16="http://schemas.microsoft.com/office/drawing/2014/main" id="{E17E1332-DA9D-43CC-BADF-45D7F2D9EE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30404" y="974180"/>
            <a:ext cx="3234927" cy="271969"/>
          </a:xfrm>
        </p:spPr>
        <p:txBody>
          <a:bodyPr/>
          <a:lstStyle/>
          <a:p>
            <a:r>
              <a:rPr lang="ru-RU" sz="1400" dirty="0"/>
              <a:t>Ключевые факторы изменения </a:t>
            </a:r>
            <a:r>
              <a:rPr lang="en-US" sz="1400" dirty="0"/>
              <a:t>EBITDA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75C79A20-7200-4F58-AF6D-1FDB5EB41DC6}"/>
              </a:ext>
            </a:extLst>
          </p:cNvPr>
          <p:cNvSpPr txBox="1">
            <a:spLocks/>
          </p:cNvSpPr>
          <p:nvPr/>
        </p:nvSpPr>
        <p:spPr>
          <a:xfrm>
            <a:off x="395536" y="972628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EBITDA</a:t>
            </a:r>
            <a:r>
              <a:rPr lang="ru-RU" sz="1400" dirty="0"/>
              <a:t>,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млн руб.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557163C-015F-4C58-939E-201FFB11D27B}"/>
              </a:ext>
            </a:extLst>
          </p:cNvPr>
          <p:cNvSpPr txBox="1">
            <a:spLocks/>
          </p:cNvSpPr>
          <p:nvPr/>
        </p:nvSpPr>
        <p:spPr>
          <a:xfrm>
            <a:off x="547167" y="3697140"/>
            <a:ext cx="410005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Формирование прибыли за 6М 2022 года, млн руб.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A2B36A-B630-4B06-B51C-B5BADD98B1ED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1D01DE-1F0D-42CA-8748-DEA0E4F6C803}"/>
              </a:ext>
            </a:extLst>
          </p:cNvPr>
          <p:cNvSpPr txBox="1"/>
          <p:nvPr/>
        </p:nvSpPr>
        <p:spPr>
          <a:xfrm>
            <a:off x="3275856" y="5471380"/>
            <a:ext cx="4572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/>
                <a:sym typeface="Calibri"/>
              </a:rPr>
              <a:t>-1 000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157FBB9-8448-43CF-8BEF-241452E7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12165"/>
              </p:ext>
            </p:extLst>
          </p:nvPr>
        </p:nvGraphicFramePr>
        <p:xfrm>
          <a:off x="342287" y="1380971"/>
          <a:ext cx="3672847" cy="206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90445-7588-4544-A18D-02DE6B0DE4D0}"/>
              </a:ext>
            </a:extLst>
          </p:cNvPr>
          <p:cNvGrpSpPr/>
          <p:nvPr/>
        </p:nvGrpSpPr>
        <p:grpSpPr>
          <a:xfrm>
            <a:off x="1679630" y="1829521"/>
            <a:ext cx="970383" cy="521695"/>
            <a:chOff x="2645771" y="2055959"/>
            <a:chExt cx="970383" cy="52169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29BD64D-097C-4A00-9B41-F270DE54F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5771" y="2096239"/>
              <a:ext cx="970383" cy="42196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BEC4E9E-5456-4D66-B038-6E7CEDCDC67F}"/>
                </a:ext>
              </a:extLst>
            </p:cNvPr>
            <p:cNvSpPr/>
            <p:nvPr/>
          </p:nvSpPr>
          <p:spPr>
            <a:xfrm>
              <a:off x="2765881" y="2055959"/>
              <a:ext cx="663257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23904FD-C7CE-4195-B0A8-9DFFDAA77DB3}"/>
                </a:ext>
              </a:extLst>
            </p:cNvPr>
            <p:cNvSpPr/>
            <p:nvPr/>
          </p:nvSpPr>
          <p:spPr>
            <a:xfrm>
              <a:off x="2687164" y="2193802"/>
              <a:ext cx="820690" cy="2757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+7,5%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57" name="Текст 6">
            <a:extLst>
              <a:ext uri="{FF2B5EF4-FFF2-40B4-BE49-F238E27FC236}">
                <a16:creationId xmlns:a16="http://schemas.microsoft.com/office/drawing/2014/main" id="{034A5D55-2628-43C0-934E-13402D1E39E3}"/>
              </a:ext>
            </a:extLst>
          </p:cNvPr>
          <p:cNvSpPr txBox="1">
            <a:spLocks/>
          </p:cNvSpPr>
          <p:nvPr/>
        </p:nvSpPr>
        <p:spPr>
          <a:xfrm>
            <a:off x="5310928" y="3697140"/>
            <a:ext cx="2873878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Финансовый результат,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млн руб.</a:t>
            </a:r>
          </a:p>
        </p:txBody>
      </p:sp>
      <p:sp>
        <p:nvSpPr>
          <p:cNvPr id="33" name="Объект 12">
            <a:extLst>
              <a:ext uri="{FF2B5EF4-FFF2-40B4-BE49-F238E27FC236}">
                <a16:creationId xmlns:a16="http://schemas.microsoft.com/office/drawing/2014/main" id="{7DCC9054-8887-4A89-ABDA-2544B367FB78}"/>
              </a:ext>
            </a:extLst>
          </p:cNvPr>
          <p:cNvSpPr txBox="1">
            <a:spLocks/>
          </p:cNvSpPr>
          <p:nvPr/>
        </p:nvSpPr>
        <p:spPr>
          <a:xfrm>
            <a:off x="4647220" y="1397515"/>
            <a:ext cx="4154493" cy="11758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olidFill>
                  <a:schemeClr val="tx2"/>
                </a:solidFill>
                <a:cs typeface="Calibri"/>
                <a:sym typeface="Calibri"/>
              </a:rPr>
              <a:t>Рост чистых прочих доходов на 283 млн руб. - в основном за счет роста доходов в виде штрафов и пеней.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Calibri"/>
              <a:sym typeface="Calibri"/>
            </a:endParaRPr>
          </a:p>
          <a:p>
            <a:pPr marR="0" lvl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100" dirty="0">
              <a:sym typeface="Calibri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B91F27BF-B48B-4695-A87E-43091A25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282361"/>
              </p:ext>
            </p:extLst>
          </p:nvPr>
        </p:nvGraphicFramePr>
        <p:xfrm>
          <a:off x="4790029" y="4049715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206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ИНВЕСТИЦИОННАЯ ПРОГРАММА: ИСТОЧНИКИ ФИНАНСИРОВАНИЯ 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E97F2FD-7D23-454F-B328-0D6E85EC7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95634"/>
              </p:ext>
            </p:extLst>
          </p:nvPr>
        </p:nvGraphicFramePr>
        <p:xfrm>
          <a:off x="71697" y="1027190"/>
          <a:ext cx="4516099" cy="2473151"/>
        </p:xfrm>
        <a:graphic>
          <a:graphicData uri="http://schemas.openxmlformats.org/drawingml/2006/table">
            <a:tbl>
              <a:tblPr/>
              <a:tblGrid>
                <a:gridCol w="21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7760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rtl="0" fontAlgn="ctr"/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6М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6М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Изменение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75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ФИНАНСИРОВАНИЕ ИП, </a:t>
                      </a:r>
                      <a:b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всего с НДС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2 094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3 128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1 034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1 651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2 328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45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Прибыль, направляемая на инвестиции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1 112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4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Возврат НДС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4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Прочие собственные средства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70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Привлеченные средства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Текст 6">
            <a:extLst>
              <a:ext uri="{FF2B5EF4-FFF2-40B4-BE49-F238E27FC236}">
                <a16:creationId xmlns:a16="http://schemas.microsoft.com/office/drawing/2014/main" id="{1445F32E-153A-49F8-9AB0-2E361C43DC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8711" y="750914"/>
            <a:ext cx="3908822" cy="431355"/>
          </a:xfrm>
        </p:spPr>
        <p:txBody>
          <a:bodyPr/>
          <a:lstStyle/>
          <a:p>
            <a:r>
              <a:rPr lang="ru-RU" sz="1400" dirty="0"/>
              <a:t>Основные источники финансирования ИП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227C601-1E5C-4EEB-9468-FFCAE53816D2}"/>
              </a:ext>
            </a:extLst>
          </p:cNvPr>
          <p:cNvSpPr txBox="1">
            <a:spLocks/>
          </p:cNvSpPr>
          <p:nvPr/>
        </p:nvSpPr>
        <p:spPr>
          <a:xfrm>
            <a:off x="4696224" y="3655158"/>
            <a:ext cx="4315047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Финансирование ИП по направлениям за 6М 2022 года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82653E65-D59B-491B-A5B8-ABE2E853E176}"/>
              </a:ext>
            </a:extLst>
          </p:cNvPr>
          <p:cNvSpPr txBox="1">
            <a:spLocks/>
          </p:cNvSpPr>
          <p:nvPr/>
        </p:nvSpPr>
        <p:spPr>
          <a:xfrm>
            <a:off x="359538" y="3719770"/>
            <a:ext cx="3908822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Ввод мощности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57AF37A-90E7-4839-A472-8D35C4D67FDC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862F0475-34F1-4AE7-9FEA-C11AD410D3C6}"/>
              </a:ext>
            </a:extLst>
          </p:cNvPr>
          <p:cNvSpPr txBox="1">
            <a:spLocks/>
          </p:cNvSpPr>
          <p:nvPr/>
        </p:nvSpPr>
        <p:spPr>
          <a:xfrm>
            <a:off x="4696224" y="1148309"/>
            <a:ext cx="4315047" cy="24350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2" indent="-90488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ru-RU" b="1" dirty="0">
                <a:solidFill>
                  <a:schemeClr val="tx2"/>
                </a:solidFill>
                <a:ea typeface="+mn-ea"/>
                <a:cs typeface="+mn-cs"/>
                <a:sym typeface="Calibri"/>
              </a:rPr>
              <a:t>Финансирование инвестиционной программы за 6 мес. 2022 г.  увеличилось на 1 034 млн руб. или на 49% относительно 6 мес. 2021 г.</a:t>
            </a:r>
          </a:p>
          <a:p>
            <a:pPr marL="90488" lvl="2" indent="-90488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ru-RU" b="1" dirty="0">
                <a:solidFill>
                  <a:schemeClr val="tx2"/>
                </a:solidFill>
                <a:ea typeface="+mn-ea"/>
                <a:cs typeface="+mn-cs"/>
                <a:sym typeface="Calibri"/>
              </a:rPr>
              <a:t>Изменение источников  финансирования за 6 мес. 2022 г. относительно 6 мес. 2021 г.:</a:t>
            </a:r>
          </a:p>
          <a:p>
            <a:pPr marL="0" lvl="2" indent="0" algn="just" defTabSz="45720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ea typeface="+mn-ea"/>
                <a:cs typeface="+mn-cs"/>
                <a:sym typeface="Calibri"/>
              </a:rPr>
              <a:t>- Прибыль, направляемая на инвестиции  - 291 млн руб. или 84%</a:t>
            </a:r>
          </a:p>
          <a:p>
            <a:pPr marL="0" lvl="2" indent="0" algn="just" defTabSz="45720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ea typeface="+mn-ea"/>
                <a:cs typeface="+mn-cs"/>
                <a:sym typeface="Calibri"/>
              </a:rPr>
              <a:t>- Амортизация – 166 млн руб. или 18 %</a:t>
            </a:r>
          </a:p>
          <a:p>
            <a:pPr marL="0" lvl="2" indent="0" algn="just" defTabSz="45720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ea typeface="+mn-ea"/>
                <a:cs typeface="+mn-cs"/>
                <a:sym typeface="Calibri"/>
              </a:rPr>
              <a:t>- Возврат НДС – 96 млн руб. или 71 %</a:t>
            </a:r>
          </a:p>
          <a:p>
            <a:pPr marL="0" lvl="2" indent="0" algn="just" defTabSz="45720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ea typeface="+mn-ea"/>
                <a:cs typeface="+mn-cs"/>
                <a:sym typeface="Calibri"/>
              </a:rPr>
              <a:t>- Прочие собственные средства  - 123 млн руб. или 55 %</a:t>
            </a:r>
          </a:p>
          <a:p>
            <a:pPr marL="0" lvl="2" indent="0" algn="just" defTabSz="45720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ea typeface="+mn-ea"/>
                <a:cs typeface="+mn-cs"/>
                <a:sym typeface="Calibri"/>
              </a:rPr>
              <a:t>- Привлеченные средства – 357 млн руб. или 81%</a:t>
            </a:r>
          </a:p>
          <a:p>
            <a:pPr marR="0" lvl="0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62129C-5819-464B-9F20-D6ABA844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0" y="4094389"/>
            <a:ext cx="4285859" cy="2697204"/>
          </a:xfrm>
          <a:prstGeom prst="rect">
            <a:avLst/>
          </a:prstGeom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75B07C8-6992-4EB3-8F96-C193CCBF5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780139"/>
              </p:ext>
            </p:extLst>
          </p:nvPr>
        </p:nvGraphicFramePr>
        <p:xfrm>
          <a:off x="3756444" y="4050118"/>
          <a:ext cx="5292080" cy="25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48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КРЕДИТНЫЙ ПОРТФЕЛЬ ГРУППЫ КОМПАНИЙ ПО ИТОГАМ 2021 ГОДА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71E0ED94-80A2-4AB9-B350-6E727958E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992278"/>
              </p:ext>
            </p:extLst>
          </p:nvPr>
        </p:nvGraphicFramePr>
        <p:xfrm>
          <a:off x="1946938" y="46256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Текст 6">
            <a:extLst>
              <a:ext uri="{FF2B5EF4-FFF2-40B4-BE49-F238E27FC236}">
                <a16:creationId xmlns:a16="http://schemas.microsoft.com/office/drawing/2014/main" id="{C5AAAA2D-CC69-4031-B871-4B7FC024CF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7203" y="843820"/>
            <a:ext cx="3908822" cy="538162"/>
          </a:xfrm>
        </p:spPr>
        <p:txBody>
          <a:bodyPr/>
          <a:lstStyle/>
          <a:p>
            <a:r>
              <a:rPr lang="ru-RU" sz="1400" dirty="0"/>
              <a:t>Кредитный рейтинг</a:t>
            </a:r>
          </a:p>
        </p:txBody>
      </p:sp>
      <p:sp>
        <p:nvSpPr>
          <p:cNvPr id="42" name="Текст 6">
            <a:extLst>
              <a:ext uri="{FF2B5EF4-FFF2-40B4-BE49-F238E27FC236}">
                <a16:creationId xmlns:a16="http://schemas.microsoft.com/office/drawing/2014/main" id="{04A522F7-937F-49BC-B1CD-5E8E7D4BB9D6}"/>
              </a:ext>
            </a:extLst>
          </p:cNvPr>
          <p:cNvSpPr txBox="1">
            <a:spLocks/>
          </p:cNvSpPr>
          <p:nvPr/>
        </p:nvSpPr>
        <p:spPr>
          <a:xfrm>
            <a:off x="4727687" y="3412713"/>
            <a:ext cx="4303694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 долгового портфеля на 30.06.2022 по сроку погашения**, млн руб.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996CA774-EB2F-46EF-86C9-08272EEB6803}"/>
              </a:ext>
            </a:extLst>
          </p:cNvPr>
          <p:cNvSpPr txBox="1">
            <a:spLocks/>
          </p:cNvSpPr>
          <p:nvPr/>
        </p:nvSpPr>
        <p:spPr>
          <a:xfrm>
            <a:off x="433315" y="881295"/>
            <a:ext cx="3908822" cy="2790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Соотношение долга (млн руб.) к </a:t>
            </a:r>
            <a:r>
              <a:rPr lang="en-US" sz="1400" dirty="0"/>
              <a:t>EBITDA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C5F24BE-2099-4356-B208-96287E4CFDB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46" name="Объект 12">
            <a:extLst>
              <a:ext uri="{FF2B5EF4-FFF2-40B4-BE49-F238E27FC236}">
                <a16:creationId xmlns:a16="http://schemas.microsoft.com/office/drawing/2014/main" id="{76DBDEDE-300A-4FD5-AC3B-EFEFA15AA901}"/>
              </a:ext>
            </a:extLst>
          </p:cNvPr>
          <p:cNvSpPr txBox="1">
            <a:spLocks/>
          </p:cNvSpPr>
          <p:nvPr/>
        </p:nvSpPr>
        <p:spPr>
          <a:xfrm>
            <a:off x="4873279" y="1824683"/>
            <a:ext cx="3829000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2</a:t>
            </a:r>
            <a:r>
              <a:rPr lang="ru-RU" sz="1200" dirty="0"/>
              <a:t>3.08.2022 Аналитическое Кредитное Рейтинговое Агентство (АКРА) подтвердило кредитный рейтинг ПАО «Россети Северо-Запад» на уровне АА+(RU), прогноз «Стабильный».</a:t>
            </a:r>
            <a:endParaRPr lang="ru-RU" sz="900" dirty="0">
              <a:sym typeface="Calibri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95941F22-59E1-4AC2-8A67-5B03B5DD9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64721"/>
              </p:ext>
            </p:extLst>
          </p:nvPr>
        </p:nvGraphicFramePr>
        <p:xfrm>
          <a:off x="4581917" y="1268544"/>
          <a:ext cx="4479282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9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AA+(RU)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084BC6-0E09-43F0-B3B3-026E2B49C84F}"/>
              </a:ext>
            </a:extLst>
          </p:cNvPr>
          <p:cNvPicPr/>
          <p:nvPr/>
        </p:nvPicPr>
        <p:blipFill rotWithShape="1">
          <a:blip r:embed="rId3"/>
          <a:srcRect l="18072" t="80550" r="61711" b="11834"/>
          <a:stretch/>
        </p:blipFill>
        <p:spPr bwMode="auto">
          <a:xfrm>
            <a:off x="4581917" y="1342543"/>
            <a:ext cx="1255588" cy="308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27DCCFF-0923-4A7D-AA3A-2FAF77A3E7A3}"/>
              </a:ext>
            </a:extLst>
          </p:cNvPr>
          <p:cNvSpPr txBox="1"/>
          <p:nvPr/>
        </p:nvSpPr>
        <p:spPr>
          <a:xfrm>
            <a:off x="133344" y="3209248"/>
            <a:ext cx="26424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/>
              <a:t>* Без учета обязательств по аренде.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5D45E6-B7FA-4F5F-BD74-C40DD2893366}"/>
              </a:ext>
            </a:extLst>
          </p:cNvPr>
          <p:cNvSpPr txBox="1"/>
          <p:nvPr/>
        </p:nvSpPr>
        <p:spPr>
          <a:xfrm>
            <a:off x="4620425" y="6139701"/>
            <a:ext cx="37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Calibri"/>
                <a:sym typeface="Calibri"/>
              </a:rPr>
              <a:t>* * Без </a:t>
            </a:r>
            <a:r>
              <a:rPr lang="ru-RU" sz="900" i="1" dirty="0"/>
              <a:t>обязательств по аренде 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Calibri"/>
                <a:sym typeface="Calibri"/>
              </a:rPr>
              <a:t>и процентов по кредитам и займам.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ED19353-FEA6-4469-9CEE-906FECC31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631889"/>
              </p:ext>
            </p:extLst>
          </p:nvPr>
        </p:nvGraphicFramePr>
        <p:xfrm>
          <a:off x="124077" y="1139276"/>
          <a:ext cx="4568488" cy="23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Объект 12">
            <a:extLst>
              <a:ext uri="{FF2B5EF4-FFF2-40B4-BE49-F238E27FC236}">
                <a16:creationId xmlns:a16="http://schemas.microsoft.com/office/drawing/2014/main" id="{5E7179F3-2467-4A80-9D07-4FB0CDA6C5AD}"/>
              </a:ext>
            </a:extLst>
          </p:cNvPr>
          <p:cNvSpPr txBox="1">
            <a:spLocks/>
          </p:cNvSpPr>
          <p:nvPr/>
        </p:nvSpPr>
        <p:spPr>
          <a:xfrm>
            <a:off x="123070" y="3602436"/>
            <a:ext cx="4303694" cy="29523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Показатель Долг/EBITDA по итогам 6М 2022 несущественно снизился на 0,08  по сравнению с показателем Долг/EBITDA по итогам 6М 2021 и составил 2,15. Незначительное снижение показателя Долг/EBITDA по итогам 6М 2022 обусловлено ростом уровня EBITDA на 1 066 млн руб. (16,5%) при одновременном росте уровня Долга на 1 789 млн руб. (12,5%).</a:t>
            </a:r>
          </a:p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>
              <a:solidFill>
                <a:schemeClr val="tx2"/>
              </a:solidFill>
              <a:sym typeface="Calibri"/>
            </a:endParaRPr>
          </a:p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Задолженность на конец отчетного периода без учета финансовой аренды составила 16 142 млн руб., в том числе:</a:t>
            </a:r>
          </a:p>
          <a:p>
            <a:pPr marL="0" marR="0" lvl="2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- долгосрочные кредиты банков – 5 730 млн руб., что составляет 35,5 % в структуре кредитного портфеля Общества;</a:t>
            </a:r>
          </a:p>
          <a:p>
            <a:pPr marL="0" marR="0" lvl="2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- краткосрочные кредиты банков – 10 412 млн руб</a:t>
            </a:r>
            <a:r>
              <a:rPr lang="ru-RU" dirty="0" smtClean="0">
                <a:solidFill>
                  <a:schemeClr val="tx2"/>
                </a:solidFill>
                <a:sym typeface="Calibri"/>
              </a:rPr>
              <a:t>., что </a:t>
            </a:r>
            <a:r>
              <a:rPr lang="ru-RU" dirty="0">
                <a:solidFill>
                  <a:schemeClr val="tx2"/>
                </a:solidFill>
                <a:sym typeface="Calibri"/>
              </a:rPr>
              <a:t>составляет 64,5 % в структуре кредитного портфеля Общества.</a:t>
            </a:r>
          </a:p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>
              <a:solidFill>
                <a:schemeClr val="tx2"/>
              </a:solidFill>
              <a:sym typeface="Calibri"/>
            </a:endParaRPr>
          </a:p>
          <a:p>
            <a:pPr marL="90488" marR="0" lvl="2" indent="-904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Сумма задолженности по процентам на 30.06.2022 составила 46 млн руб. </a:t>
            </a:r>
          </a:p>
          <a:p>
            <a:pPr marR="0" lvl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ym typeface="Calibri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D90FF0AB-AE36-436C-9368-AED8E1189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57859"/>
              </p:ext>
            </p:extLst>
          </p:nvPr>
        </p:nvGraphicFramePr>
        <p:xfrm>
          <a:off x="4701831" y="4212931"/>
          <a:ext cx="4197883" cy="190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79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B6530-51DF-481E-9D00-C2F5DDEDA898}"/>
              </a:ext>
            </a:extLst>
          </p:cNvPr>
          <p:cNvSpPr/>
          <p:nvPr/>
        </p:nvSpPr>
        <p:spPr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03848" y="3068960"/>
            <a:ext cx="5498561" cy="764312"/>
          </a:xfrm>
        </p:spPr>
        <p:txBody>
          <a:bodyPr/>
          <a:lstStyle/>
          <a:p>
            <a:r>
              <a:rPr lang="ru-RU" sz="1400" b="0" dirty="0"/>
              <a:t>Контактная информация:</a:t>
            </a:r>
          </a:p>
          <a:p>
            <a:endParaRPr lang="ru-RU" sz="1400" b="0" dirty="0"/>
          </a:p>
          <a:p>
            <a:r>
              <a:rPr lang="ru-RU" sz="1400" b="0" dirty="0"/>
              <a:t>Начальник департамента экономики</a:t>
            </a:r>
          </a:p>
          <a:p>
            <a:r>
              <a:rPr lang="ru-RU" sz="1400" b="0" dirty="0"/>
              <a:t>Сидорова Татьяна Александровна</a:t>
            </a:r>
          </a:p>
          <a:p>
            <a:r>
              <a:rPr lang="ru-RU" sz="1400" b="0" dirty="0"/>
              <a:t>sidorova@mrsksevzap.ru</a:t>
            </a:r>
          </a:p>
          <a:p>
            <a:r>
              <a:rPr lang="ru-RU" sz="1400" b="0" dirty="0"/>
              <a:t>+ 7 (911) 996-6437; (812) 305-1021</a:t>
            </a:r>
          </a:p>
          <a:p>
            <a:endParaRPr lang="ru-RU" sz="1400" b="0" dirty="0"/>
          </a:p>
          <a:p>
            <a:r>
              <a:rPr lang="ru-RU" sz="1400" b="0" dirty="0"/>
              <a:t>Начальник департамента корпоративного управления и взаимодействия с акционерами </a:t>
            </a:r>
          </a:p>
          <a:p>
            <a:r>
              <a:rPr lang="ru-RU" sz="1400" b="0" dirty="0" err="1"/>
              <a:t>Темнышев</a:t>
            </a:r>
            <a:r>
              <a:rPr lang="ru-RU" sz="1400" b="0" dirty="0"/>
              <a:t> Александр Александрович</a:t>
            </a:r>
          </a:p>
          <a:p>
            <a:r>
              <a:rPr lang="ru-RU" sz="1400" b="0" dirty="0"/>
              <a:t>temnyshev@mrsksevzap.ru  </a:t>
            </a:r>
          </a:p>
          <a:p>
            <a:r>
              <a:rPr lang="ru-RU" sz="1400" b="0" dirty="0"/>
              <a:t>(812) 305-1046</a:t>
            </a:r>
          </a:p>
          <a:p>
            <a:r>
              <a:rPr lang="ru-RU" sz="1400" b="0" dirty="0"/>
              <a:t>7 (903) 987-2444; (812) 305-1034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91" y="2348880"/>
            <a:ext cx="5498827" cy="369332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DinTextCondPro-Regular"/>
                <a:ea typeface="+mn-ea"/>
                <a:cs typeface="Arial" pitchFamily="34" charset="0"/>
                <a:sym typeface="Calibri"/>
              </a:rPr>
              <a:t>Спасибо за внимание!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DinTextCondPro-Regular"/>
              <a:ea typeface="+mn-ea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2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ЗАЯВЛЕНИЕ ОБ ОГРАНИЧЕНИИ ОТВЕТСТВЕННОСТИ</a:t>
            </a:r>
          </a:p>
        </p:txBody>
      </p:sp>
      <p:sp>
        <p:nvSpPr>
          <p:cNvPr id="62" name="Объект 22">
            <a:extLst>
              <a:ext uri="{FF2B5EF4-FFF2-40B4-BE49-F238E27FC236}">
                <a16:creationId xmlns:a16="http://schemas.microsoft.com/office/drawing/2014/main" id="{81686E7B-CD24-4FA3-A499-E9DECCA84ACA}"/>
              </a:ext>
            </a:extLst>
          </p:cNvPr>
          <p:cNvSpPr txBox="1">
            <a:spLocks/>
          </p:cNvSpPr>
          <p:nvPr/>
        </p:nvSpPr>
        <p:spPr>
          <a:xfrm>
            <a:off x="460498" y="976314"/>
            <a:ext cx="8359974" cy="53990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Некоторые заявления в данной презентации могут содержать предположения или прогнозы в отношении предстоящих событий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 Мы бы хотели предупредить Вас, что эти заявления являются только предположениями, и реальный ход событий или результаты могут существенно отличаться от заявленного.</a:t>
            </a:r>
          </a:p>
          <a:p>
            <a:pPr algn="just"/>
            <a:r>
              <a:rPr lang="ru-RU" sz="1700" dirty="0"/>
              <a:t>Мы не намерены пересматривать эти заявления с целью соотнесения их с реальными событиями и обстоятельствами, которые могут возникнуть после вышеуказанной даты, а также отражать события, появление которых в настоящий момент не ожидается.</a:t>
            </a:r>
          </a:p>
          <a:p>
            <a:pPr algn="just"/>
            <a:r>
              <a:rPr lang="ru-RU" sz="1700" dirty="0"/>
              <a:t>Из-за ряда факторов действительные результаты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3432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BAB63E80-4BC7-488F-B65D-F818BDC72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057" y="1198949"/>
            <a:ext cx="3908822" cy="538162"/>
          </a:xfrm>
        </p:spPr>
        <p:txBody>
          <a:bodyPr/>
          <a:lstStyle/>
          <a:p>
            <a:r>
              <a:rPr lang="ru-RU" sz="1400" b="1" dirty="0"/>
              <a:t>Надежный поставщик электроэнергии</a:t>
            </a: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AD002A8D-972E-4583-8382-FE794D7FABC3}"/>
              </a:ext>
            </a:extLst>
          </p:cNvPr>
          <p:cNvSpPr txBox="1">
            <a:spLocks/>
          </p:cNvSpPr>
          <p:nvPr/>
        </p:nvSpPr>
        <p:spPr>
          <a:xfrm>
            <a:off x="439797" y="1468030"/>
            <a:ext cx="4132204" cy="19442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err="1"/>
              <a:t>Россети</a:t>
            </a:r>
            <a:r>
              <a:rPr lang="ru-RU" sz="1400" dirty="0"/>
              <a:t> Северо-Запад </a:t>
            </a:r>
            <a:r>
              <a:rPr lang="ru-RU" sz="1300" dirty="0"/>
              <a:t>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1461309C-D7E4-4B1A-AF98-1397D457474E}"/>
              </a:ext>
            </a:extLst>
          </p:cNvPr>
          <p:cNvSpPr txBox="1">
            <a:spLocks/>
          </p:cNvSpPr>
          <p:nvPr/>
        </p:nvSpPr>
        <p:spPr>
          <a:xfrm>
            <a:off x="450057" y="3327537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Ребрендинг</a:t>
            </a:r>
          </a:p>
        </p:txBody>
      </p:sp>
      <p:sp>
        <p:nvSpPr>
          <p:cNvPr id="32" name="Объект 12">
            <a:extLst>
              <a:ext uri="{FF2B5EF4-FFF2-40B4-BE49-F238E27FC236}">
                <a16:creationId xmlns:a16="http://schemas.microsoft.com/office/drawing/2014/main" id="{1324488B-0AFD-4621-8589-6DD0644465CF}"/>
              </a:ext>
            </a:extLst>
          </p:cNvPr>
          <p:cNvSpPr txBox="1">
            <a:spLocks/>
          </p:cNvSpPr>
          <p:nvPr/>
        </p:nvSpPr>
        <p:spPr>
          <a:xfrm>
            <a:off x="438253" y="3619559"/>
            <a:ext cx="3628148" cy="121972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/>
              <a:t>В июне 2019 года компания начала использовать в корпоративных и внешних коммуникациях, а также на всех носителях фирменного стиля зонтичный товарный знак «</a:t>
            </a:r>
            <a:r>
              <a:rPr lang="ru-RU" sz="1300" dirty="0" err="1"/>
              <a:t>Россети</a:t>
            </a:r>
            <a:r>
              <a:rPr lang="ru-RU" sz="1300" dirty="0"/>
              <a:t>» с региональной привязкой – «</a:t>
            </a:r>
            <a:r>
              <a:rPr lang="ru-RU" sz="1300" dirty="0" err="1"/>
              <a:t>Россети</a:t>
            </a:r>
            <a:r>
              <a:rPr lang="ru-RU" sz="1300" dirty="0"/>
              <a:t> Северо-Запад».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F115EF-2461-49BD-81E0-434A74063A2C}"/>
              </a:ext>
            </a:extLst>
          </p:cNvPr>
          <p:cNvSpPr txBox="1"/>
          <p:nvPr/>
        </p:nvSpPr>
        <p:spPr>
          <a:xfrm>
            <a:off x="1581015" y="5654734"/>
            <a:ext cx="1540580" cy="5847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indent="0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defTabSz="685800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>
                <a:ea typeface="PF Din Text Cond Pro" charset="0"/>
                <a:cs typeface="PF Din Text Cond Pro" charset="0"/>
              </a:defRPr>
            </a:lvl2pPr>
            <a:lvl3pPr marL="263129" indent="-127397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>
                <a:ea typeface="PF Din Text Cond Pro" charset="0"/>
                <a:cs typeface="PF Din Text Cond Pro" charset="0"/>
              </a:defRPr>
            </a:lvl3pPr>
            <a:lvl4pPr marL="1200150" indent="-171450" defTabSz="685800">
              <a:spcBef>
                <a:spcPct val="20000"/>
              </a:spcBef>
              <a:buFont typeface="Arial" pitchFamily="34" charset="0"/>
              <a:buChar char="–"/>
              <a:defRPr sz="1350"/>
            </a:lvl4pPr>
            <a:lvl5pPr marL="1543050" indent="-171450" defTabSz="685800">
              <a:spcBef>
                <a:spcPct val="20000"/>
              </a:spcBef>
              <a:buFont typeface="Arial" pitchFamily="34" charset="0"/>
              <a:buChar char="»"/>
              <a:defRPr sz="1350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ru-RU" dirty="0">
                <a:sym typeface="Calibri"/>
              </a:rPr>
              <a:t>Кредитный рейтинг АКРА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573E613-6354-4BBA-835A-5DBDC8AD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5" y="5712020"/>
            <a:ext cx="1039386" cy="41269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5F82204-FC14-413E-B0F0-11A16342F344}"/>
              </a:ext>
            </a:extLst>
          </p:cNvPr>
          <p:cNvSpPr txBox="1"/>
          <p:nvPr/>
        </p:nvSpPr>
        <p:spPr>
          <a:xfrm>
            <a:off x="2921885" y="5447421"/>
            <a:ext cx="944471" cy="4194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Дата получения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0DB0E8-8136-40C3-88BE-6EDCCE95276A}"/>
              </a:ext>
            </a:extLst>
          </p:cNvPr>
          <p:cNvSpPr txBox="1"/>
          <p:nvPr/>
        </p:nvSpPr>
        <p:spPr>
          <a:xfrm>
            <a:off x="2921885" y="5889841"/>
            <a:ext cx="954998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PFDinTextCondPro-Regular"/>
                <a:ea typeface="+mn-ea"/>
                <a:cs typeface="Arial" panose="020B0604020202020204" pitchFamily="34" charset="0"/>
              </a:rPr>
              <a:t>06.08.2018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B0004B-6CCC-4F38-A0DF-E3DB895698E1}"/>
              </a:ext>
            </a:extLst>
          </p:cNvPr>
          <p:cNvSpPr txBox="1"/>
          <p:nvPr/>
        </p:nvSpPr>
        <p:spPr>
          <a:xfrm>
            <a:off x="3869143" y="5447422"/>
            <a:ext cx="1359138" cy="4194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Дата подтверждения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7D77AA-3CC7-42DE-A642-CA655C6FF1B1}"/>
              </a:ext>
            </a:extLst>
          </p:cNvPr>
          <p:cNvSpPr txBox="1"/>
          <p:nvPr/>
        </p:nvSpPr>
        <p:spPr>
          <a:xfrm>
            <a:off x="3872231" y="5889841"/>
            <a:ext cx="1296405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ru-RU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23.08.2022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DB2D92-3F35-417E-898C-8C0BA2B74FA3}"/>
              </a:ext>
            </a:extLst>
          </p:cNvPr>
          <p:cNvSpPr txBox="1"/>
          <p:nvPr/>
        </p:nvSpPr>
        <p:spPr>
          <a:xfrm>
            <a:off x="5171339" y="5447421"/>
            <a:ext cx="1674740" cy="4194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Вид рейтинга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BD567E-B4B1-4097-BE6E-EDF5B4F5416F}"/>
              </a:ext>
            </a:extLst>
          </p:cNvPr>
          <p:cNvSpPr txBox="1"/>
          <p:nvPr/>
        </p:nvSpPr>
        <p:spPr>
          <a:xfrm>
            <a:off x="5171338" y="5889841"/>
            <a:ext cx="1674740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ru-RU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Кредитный рейтинг по национальной шкале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959C4A-55A1-4355-B28B-FEF5EC8DA718}"/>
              </a:ext>
            </a:extLst>
          </p:cNvPr>
          <p:cNvSpPr txBox="1"/>
          <p:nvPr/>
        </p:nvSpPr>
        <p:spPr>
          <a:xfrm>
            <a:off x="6846078" y="5447421"/>
            <a:ext cx="1719882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  <a:buSzPct val="150000"/>
            </a:pPr>
            <a:r>
              <a:rPr lang="ru-RU" sz="1200" dirty="0">
                <a:cs typeface="Times New Roman" panose="02020603050405020304" pitchFamily="18" charset="0"/>
              </a:rPr>
              <a:t>Значение присвоенного рейтинга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AD5192-F522-47D1-A91F-43F18B95934C}"/>
              </a:ext>
            </a:extLst>
          </p:cNvPr>
          <p:cNvSpPr txBox="1"/>
          <p:nvPr/>
        </p:nvSpPr>
        <p:spPr>
          <a:xfrm>
            <a:off x="6846078" y="5889841"/>
            <a:ext cx="1719882" cy="4194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54000" tIns="27000" rIns="27000" bIns="27000" numCol="1" spcCol="144000" rtlCol="0" anchor="ctr">
            <a:no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200"/>
              </a:spcAft>
            </a:pPr>
            <a:r>
              <a:rPr lang="en-US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«AA+(RU)», </a:t>
            </a:r>
            <a:r>
              <a:rPr lang="ru-RU" sz="12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DinTextCondPro-Regular"/>
                <a:ea typeface="+mn-ea"/>
                <a:cs typeface="Arial" panose="020B0604020202020204" pitchFamily="34" charset="0"/>
                <a:sym typeface="Calibri"/>
              </a:rPr>
              <a:t>прогноз «Стабильный»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A1BC8A5-A919-4D7E-9029-1A800259FABF}"/>
              </a:ext>
            </a:extLst>
          </p:cNvPr>
          <p:cNvGrpSpPr/>
          <p:nvPr/>
        </p:nvGrpSpPr>
        <p:grpSpPr>
          <a:xfrm>
            <a:off x="5586994" y="880796"/>
            <a:ext cx="3151429" cy="878686"/>
            <a:chOff x="5694153" y="558319"/>
            <a:chExt cx="2402379" cy="837199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62C7931-4174-413C-94E0-A338BDD0A574}"/>
                </a:ext>
              </a:extLst>
            </p:cNvPr>
            <p:cNvSpPr/>
            <p:nvPr/>
          </p:nvSpPr>
          <p:spPr>
            <a:xfrm>
              <a:off x="5694153" y="576933"/>
              <a:ext cx="2402379" cy="818585"/>
            </a:xfrm>
            <a:prstGeom prst="rect">
              <a:avLst/>
            </a:prstGeom>
            <a:pattFill prst="ltUpDiag">
              <a:fgClr>
                <a:srgbClr val="4F81BD">
                  <a:lumMod val="20000"/>
                  <a:lumOff val="80000"/>
                </a:srgbClr>
              </a:fgClr>
              <a:bgClr>
                <a:sysClr val="window" lastClr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D7A47-E9B5-4BD4-AF98-9AF0A1D06696}"/>
                </a:ext>
              </a:extLst>
            </p:cNvPr>
            <p:cNvSpPr txBox="1"/>
            <p:nvPr/>
          </p:nvSpPr>
          <p:spPr>
            <a:xfrm>
              <a:off x="6772793" y="558319"/>
              <a:ext cx="1323739" cy="791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ea typeface="+mn-ea"/>
                  <a:cs typeface="+mn-cs"/>
                </a:rPr>
                <a:t>Размер уставного капитала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BB46E67-9593-423E-9A3E-CF1E8FC15760}"/>
                </a:ext>
              </a:extLst>
            </p:cNvPr>
            <p:cNvGrpSpPr/>
            <p:nvPr/>
          </p:nvGrpSpPr>
          <p:grpSpPr>
            <a:xfrm>
              <a:off x="5861871" y="609154"/>
              <a:ext cx="842139" cy="739992"/>
              <a:chOff x="3969881" y="3175838"/>
              <a:chExt cx="802724" cy="779804"/>
            </a:xfrm>
          </p:grpSpPr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2D6B9B32-7519-4E8D-ACEB-306D6FD7D2EE}"/>
                  </a:ext>
                </a:extLst>
              </p:cNvPr>
              <p:cNvSpPr/>
              <p:nvPr/>
            </p:nvSpPr>
            <p:spPr>
              <a:xfrm>
                <a:off x="3969881" y="3175838"/>
                <a:ext cx="762074" cy="77980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2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Arial Narrow" panose="020B0606020202030204" pitchFamily="34" charset="0"/>
                  <a:cs typeface="Calibri"/>
                  <a:sym typeface="Calibri"/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E0539C8-1D30-41C6-9EB5-6561CEEB0DBF}"/>
                  </a:ext>
                </a:extLst>
              </p:cNvPr>
              <p:cNvSpPr/>
              <p:nvPr/>
            </p:nvSpPr>
            <p:spPr>
              <a:xfrm>
                <a:off x="3972633" y="3258060"/>
                <a:ext cx="799972" cy="40172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PFDinTextCondPro-Regular"/>
                    <a:cs typeface="Calibri"/>
                    <a:sym typeface="Calibri"/>
                  </a:rPr>
                  <a:t>9 579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F2EA324-CF4A-41AD-B3FA-F3F563507B33}"/>
                  </a:ext>
                </a:extLst>
              </p:cNvPr>
              <p:cNvSpPr/>
              <p:nvPr/>
            </p:nvSpPr>
            <p:spPr>
              <a:xfrm>
                <a:off x="3978152" y="3573197"/>
                <a:ext cx="781024" cy="23176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FDinTextCondPro-Regular"/>
                    <a:cs typeface="Arial" panose="020B0604020202020204" pitchFamily="34" charset="0"/>
                    <a:sym typeface="Calibri"/>
                  </a:rPr>
                  <a:t>млн рублей</a:t>
                </a: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FDinTextCondPro-Regular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4921EB7-1637-459C-B24E-FB86C3D8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25" y="1755853"/>
            <a:ext cx="3798590" cy="3100051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DC5D4F-7175-44BE-88D9-9D9ABE89B025}"/>
              </a:ext>
            </a:extLst>
          </p:cNvPr>
          <p:cNvSpPr/>
          <p:nvPr/>
        </p:nvSpPr>
        <p:spPr>
          <a:xfrm>
            <a:off x="4644008" y="4702309"/>
            <a:ext cx="1772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Free-float 30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,38%</a:t>
            </a:r>
          </a:p>
        </p:txBody>
      </p:sp>
    </p:spTree>
    <p:extLst>
      <p:ext uri="{BB962C8B-B14F-4D97-AF65-F5344CB8AC3E}">
        <p14:creationId xmlns:p14="http://schemas.microsoft.com/office/powerpoint/2010/main" val="908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ОСНОВНЫЕ СОБЫТИЯ ЗА 6 МЕСЯЦЕВ 2022 ГОДА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072A244-6D0A-3850-4FE0-B70BC02E4A4D}"/>
              </a:ext>
            </a:extLst>
          </p:cNvPr>
          <p:cNvSpPr txBox="1">
            <a:spLocks/>
          </p:cNvSpPr>
          <p:nvPr/>
        </p:nvSpPr>
        <p:spPr>
          <a:xfrm>
            <a:off x="911456" y="797398"/>
            <a:ext cx="5256584" cy="3293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РЕЗУЛЬТАТЫ ДЕЯТЕЛЬНОСТИ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FC8785DE-8E34-317A-9635-1E6FB58EF98F}"/>
              </a:ext>
            </a:extLst>
          </p:cNvPr>
          <p:cNvSpPr txBox="1">
            <a:spLocks/>
          </p:cNvSpPr>
          <p:nvPr/>
        </p:nvSpPr>
        <p:spPr>
          <a:xfrm>
            <a:off x="798087" y="986127"/>
            <a:ext cx="8030733" cy="12156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Чистая прибыль за 6 месяцев 2022 года составила 868,9 млн руб., что меньше величины чистой прибыли за аналогичный период прошлого года на 380,1 млн руб. 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Выручка составила 25 788 млн руб., что на 374 млн руб. выше аналогичного периода прошлого года, в основном за счет увеличения выручки по передаче электроэнергии в связи с увеличением электропотребления. </a:t>
            </a:r>
          </a:p>
          <a:p>
            <a:pPr algn="just">
              <a:spcBef>
                <a:spcPts val="0"/>
              </a:spcBef>
            </a:pP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5,45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% – уровень потерь электроэнергии к отпуску электроэнергии в сеть - один из самых низких в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отрасли.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8,82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% - уровень потерь в распределительной сети 0,4-20 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кВ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– один из самых низких в отрасли.</a:t>
            </a:r>
          </a:p>
        </p:txBody>
      </p:sp>
      <p:sp>
        <p:nvSpPr>
          <p:cNvPr id="24" name="Объект 22">
            <a:extLst>
              <a:ext uri="{FF2B5EF4-FFF2-40B4-BE49-F238E27FC236}">
                <a16:creationId xmlns:a16="http://schemas.microsoft.com/office/drawing/2014/main" id="{6F6ABF78-02C5-DBDF-7280-7C0CD5855BF4}"/>
              </a:ext>
            </a:extLst>
          </p:cNvPr>
          <p:cNvSpPr txBox="1">
            <a:spLocks/>
          </p:cNvSpPr>
          <p:nvPr/>
        </p:nvSpPr>
        <p:spPr>
          <a:xfrm>
            <a:off x="798087" y="2190393"/>
            <a:ext cx="8030733" cy="9224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годовом собрании акционеров ПАО «Россети Северо-Запад» принято решение не выплачивать дивиденды по итогам 2021 года. По решению акционеров прибыль, полученная по итогам деятельности в 2021 году, направлена на развитие ПАО «Россети Северо-Запад». 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Принято решение внести изменения в Устав Общества, связанные с изменением доменного имени (адреса) сайта Общества в информационно-телекоммуникационной сети Интернет.</a:t>
            </a:r>
          </a:p>
          <a:p>
            <a:endParaRPr lang="ru-RU" sz="1200" dirty="0"/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46EE9185-09F6-72B4-A14D-A2C649F6C60C}"/>
              </a:ext>
            </a:extLst>
          </p:cNvPr>
          <p:cNvSpPr txBox="1">
            <a:spLocks/>
          </p:cNvSpPr>
          <p:nvPr/>
        </p:nvSpPr>
        <p:spPr>
          <a:xfrm>
            <a:off x="911455" y="2190393"/>
            <a:ext cx="5496307" cy="3356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ГОДОВОЕ ОБЩЕЕ СОБРАНИЕ АКЦИОНЕРОВ</a:t>
            </a:r>
          </a:p>
          <a:p>
            <a:endParaRPr lang="ru-RU" sz="1400" dirty="0"/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EFDD4320-72C3-FBD1-AEA2-8193D3619749}"/>
              </a:ext>
            </a:extLst>
          </p:cNvPr>
          <p:cNvSpPr txBox="1">
            <a:spLocks/>
          </p:cNvSpPr>
          <p:nvPr/>
        </p:nvSpPr>
        <p:spPr>
          <a:xfrm>
            <a:off x="911455" y="3529608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ИНФОРМАЦИЯ О ЗНАЧИМЫХ СОБЫТИЯХ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4F7AAF-1942-ABCB-B6CF-99253E41E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4" y="817871"/>
            <a:ext cx="405559" cy="4055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E03023-9B30-8B17-4AB4-E7441B27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5" y="2095445"/>
            <a:ext cx="405559" cy="38040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FE9FBBB-ABB0-6F47-A869-2A0B32938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9" y="3471012"/>
            <a:ext cx="405559" cy="405559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6C98BBC6-4C01-359D-5AE6-A4BE23452B89}"/>
              </a:ext>
            </a:extLst>
          </p:cNvPr>
          <p:cNvSpPr txBox="1">
            <a:spLocks/>
          </p:cNvSpPr>
          <p:nvPr/>
        </p:nvSpPr>
        <p:spPr>
          <a:xfrm>
            <a:off x="911456" y="5396835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ИНФОРМАЦИЯ О ЗНАЧИМЫХ СОБЫТИЯХ ПОСЛЕ ОТЧЕТНОЙ ДАТЫ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2ADC5C-F624-7302-1461-6F5AC7468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5" y="5338239"/>
            <a:ext cx="405559" cy="405559"/>
          </a:xfrm>
          <a:prstGeom prst="rect">
            <a:avLst/>
          </a:prstGeom>
        </p:spPr>
      </p:pic>
      <p:sp>
        <p:nvSpPr>
          <p:cNvPr id="16" name="Объект 22">
            <a:extLst>
              <a:ext uri="{FF2B5EF4-FFF2-40B4-BE49-F238E27FC236}">
                <a16:creationId xmlns:a16="http://schemas.microsoft.com/office/drawing/2014/main" id="{49D8B680-4F11-46B1-94D2-9B411427A329}"/>
              </a:ext>
            </a:extLst>
          </p:cNvPr>
          <p:cNvSpPr txBox="1">
            <a:spLocks/>
          </p:cNvSpPr>
          <p:nvPr/>
        </p:nvSpPr>
        <p:spPr>
          <a:xfrm>
            <a:off x="838164" y="5600133"/>
            <a:ext cx="7990656" cy="71588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23 августа 2022 года агентство АКРА подтвердило кредитный рейтинг Компании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 уровне «AA+(RU)» с прогнозом «Стабильный»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 сентября 2022 года рейтинговое агентство AK&amp;M подтвердило ПАО «Россети Северо-Запад»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рейтинг отчетности ESG на уровне RESG 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что соответствует высшему уровню раскрытия информации об устойчивом развитии в публичных отчетах организации.</a:t>
            </a:r>
          </a:p>
        </p:txBody>
      </p:sp>
      <p:sp>
        <p:nvSpPr>
          <p:cNvPr id="17" name="Объект 22">
            <a:extLst>
              <a:ext uri="{FF2B5EF4-FFF2-40B4-BE49-F238E27FC236}">
                <a16:creationId xmlns:a16="http://schemas.microsoft.com/office/drawing/2014/main" id="{FA0E4A9B-421F-41B5-820E-BB0233685B56}"/>
              </a:ext>
            </a:extLst>
          </p:cNvPr>
          <p:cNvSpPr txBox="1">
            <a:spLocks/>
          </p:cNvSpPr>
          <p:nvPr/>
        </p:nvSpPr>
        <p:spPr>
          <a:xfrm>
            <a:off x="798087" y="3709359"/>
            <a:ext cx="8064896" cy="160103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16 июня 2022 года на Петербургском международном экономическом форуме подписано соглашение с «Лабораторией Касперского» об импортозамещении для проекта комплексной системы безопасности энергообъектов. 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16 июня 2022 года на Петербургском международном экономическом форуме подписано соглашение с губернатором Мурманской области Андреем Чибисом о развитии инфраструктуры особо охраняемой территории — парка «Териберка».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17 июня 2022 года на Петербургском международном экономическом форуме подписано соглашение с губернатором Псковской области Михаилом Ведерниковым о сотрудничестве по развитию энергоснабжения и повышению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энергоэффективности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9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ФИНАНСОВЫЕ ПОКАЗАТЕЛИ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EE8246F6-C29E-4191-8E1B-CF5FA57F7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1970" y="976313"/>
            <a:ext cx="4230310" cy="538162"/>
          </a:xfrm>
        </p:spPr>
        <p:txBody>
          <a:bodyPr/>
          <a:lstStyle/>
          <a:p>
            <a:r>
              <a:rPr lang="ru-RU" sz="1400" dirty="0"/>
              <a:t>Консолидированные финансовые результаты, млн руб.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51FDC02-F033-4216-BFD5-9D76CECB187C}"/>
              </a:ext>
            </a:extLst>
          </p:cNvPr>
          <p:cNvSpPr txBox="1">
            <a:spLocks/>
          </p:cNvSpPr>
          <p:nvPr/>
        </p:nvSpPr>
        <p:spPr>
          <a:xfrm>
            <a:off x="260117" y="976313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Общая информация</a:t>
            </a:r>
          </a:p>
        </p:txBody>
      </p:sp>
      <p:sp>
        <p:nvSpPr>
          <p:cNvPr id="18" name="Text Box 61">
            <a:extLst>
              <a:ext uri="{FF2B5EF4-FFF2-40B4-BE49-F238E27FC236}">
                <a16:creationId xmlns:a16="http://schemas.microsoft.com/office/drawing/2014/main" id="{A41D941C-1F84-46C4-B133-2075448D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089" y="4725144"/>
            <a:ext cx="4490911" cy="1125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С учетом резерва под ожидаемые кредитные убытки.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Без учета амортизации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*** EBITDA = Прибыль/убыток до налогообложения + Амортизация + % к уплате по займам, аренде + убыток от обесценения.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**** Чистый долг, без учета обязательств по аренде.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832DCD-77AE-4F8E-9C4F-E45E1E06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36720"/>
              </p:ext>
            </p:extLst>
          </p:nvPr>
        </p:nvGraphicFramePr>
        <p:xfrm>
          <a:off x="4455873" y="1373629"/>
          <a:ext cx="4304417" cy="3230975"/>
        </p:xfrm>
        <a:graphic>
          <a:graphicData uri="http://schemas.openxmlformats.org/drawingml/2006/table">
            <a:tbl>
              <a:tblPr/>
              <a:tblGrid>
                <a:gridCol w="246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6M 202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6M 202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Выручка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25 414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25 789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Операционные расходы*, в т. ч.: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(23 525)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(23 960)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Переменные затраты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(11 926)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(11 750)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-1,5%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Постоянные затраты**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(9 289)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(9 805)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5,6%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Амортизация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(2 310)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(2 405)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Резерв под ожидаемые кредитные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algn="l" defTabSz="6858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убытки</a:t>
                      </a:r>
                      <a:endParaRPr lang="ru-RU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(48)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-100,0%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625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Чистые прочие доходы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489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137,4%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05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Операционная прибыль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2 047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2 318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13,2%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Прибыль до налогообложения 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1 602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1 158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-27,7%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EBITDA**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* 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4 342</a:t>
                      </a:r>
                      <a:endParaRPr lang="en-US" sz="1100" b="0" i="0" u="none" strike="noStrike" dirty="0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4 667</a:t>
                      </a:r>
                      <a:endParaRPr lang="en-US" sz="1100" b="0" i="0" u="none" strike="noStrike" kern="1200" dirty="0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Рентабельность по 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, %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17%</a:t>
                      </a:r>
                      <a:endParaRPr lang="en-US" sz="1100" b="0" i="0" u="none" strike="noStrike" dirty="0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18,10%</a:t>
                      </a:r>
                      <a:endParaRPr lang="en-US" sz="1100" b="0" i="0" u="none" strike="noStrike" kern="1200" dirty="0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Прибыль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1 249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869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-30,4%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Чистый долг****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13 818</a:t>
                      </a:r>
                      <a:endParaRPr lang="en-US" sz="1100" b="0" i="0" u="none" strike="noStrike" dirty="0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13 812</a:t>
                      </a:r>
                      <a:endParaRPr lang="en-US" sz="1100" b="0" i="0" u="none" strike="noStrike" kern="1200" dirty="0">
                        <a:solidFill>
                          <a:srgbClr val="1A2D5F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-0,04%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>
            <a:extLst>
              <a:ext uri="{FF2B5EF4-FFF2-40B4-BE49-F238E27FC236}">
                <a16:creationId xmlns:a16="http://schemas.microsoft.com/office/drawing/2014/main" id="{8E3D73A3-4B24-47FE-A8AA-A26DF92C9AC8}"/>
              </a:ext>
            </a:extLst>
          </p:cNvPr>
          <p:cNvSpPr txBox="1">
            <a:spLocks/>
          </p:cNvSpPr>
          <p:nvPr/>
        </p:nvSpPr>
        <p:spPr>
          <a:xfrm>
            <a:off x="260117" y="1339787"/>
            <a:ext cx="4044241" cy="53990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solidFill>
                  <a:schemeClr val="tx2"/>
                </a:solidFill>
              </a:rPr>
              <a:t>25 августа 2022 г. консолидированная финансовая отчетность Общества по МСФО за 6 месяцев 2022 года опубликована  на сайте Общества в сети </a:t>
            </a:r>
            <a:r>
              <a:rPr lang="ru-RU" sz="1200" dirty="0" smtClean="0">
                <a:solidFill>
                  <a:schemeClr val="tx2"/>
                </a:solidFill>
              </a:rPr>
              <a:t>Интернет </a:t>
            </a:r>
            <a:r>
              <a:rPr lang="en-US" sz="1200" dirty="0" smtClean="0">
                <a:solidFill>
                  <a:schemeClr val="tx2"/>
                </a:solidFill>
              </a:rPr>
              <a:t>https</a:t>
            </a:r>
            <a:r>
              <a:rPr lang="en-US" sz="1200" dirty="0">
                <a:solidFill>
                  <a:schemeClr val="tx2"/>
                </a:solidFill>
              </a:rPr>
              <a:t>://rosseti-sz.ru</a:t>
            </a:r>
            <a:r>
              <a:rPr lang="ru-RU" sz="1200" dirty="0">
                <a:solidFill>
                  <a:schemeClr val="tx2"/>
                </a:solidFill>
              </a:rPr>
              <a:t> в соответствии с требованиями </a:t>
            </a:r>
            <a:r>
              <a:rPr lang="ru-RU" sz="1200" dirty="0" smtClean="0">
                <a:solidFill>
                  <a:schemeClr val="tx2"/>
                </a:solidFill>
              </a:rPr>
              <a:t/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п.7 </a:t>
            </a:r>
            <a:r>
              <a:rPr lang="ru-RU" sz="1200" dirty="0">
                <a:solidFill>
                  <a:schemeClr val="tx2"/>
                </a:solidFill>
              </a:rPr>
              <a:t>ст.4 208-ФЗ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sz="1200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chemeClr val="tx2"/>
                </a:solidFill>
              </a:rPr>
              <a:t>В состав консолидированной финансовой отчетности Общества за </a:t>
            </a:r>
            <a:r>
              <a:rPr lang="ru-RU" sz="1200" dirty="0" smtClean="0">
                <a:solidFill>
                  <a:schemeClr val="tx2"/>
                </a:solidFill>
              </a:rPr>
              <a:t/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6  </a:t>
            </a:r>
            <a:r>
              <a:rPr lang="ru-RU" sz="1200" dirty="0">
                <a:solidFill>
                  <a:schemeClr val="tx2"/>
                </a:solidFill>
              </a:rPr>
              <a:t>месяцев 2022 года включены показатели деятельности ПАО «Россети Северо-Запад» и следующих дочерних обществ</a:t>
            </a:r>
            <a:r>
              <a:rPr lang="ru-RU" sz="1200" dirty="0" smtClean="0">
                <a:solidFill>
                  <a:schemeClr val="tx2"/>
                </a:solidFill>
              </a:rPr>
              <a:t>: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АО </a:t>
            </a:r>
            <a:r>
              <a:rPr lang="ru-RU" sz="1200" dirty="0">
                <a:solidFill>
                  <a:schemeClr val="tx2"/>
                </a:solidFill>
              </a:rPr>
              <a:t>«</a:t>
            </a:r>
            <a:r>
              <a:rPr lang="ru-RU" sz="1200" dirty="0" err="1">
                <a:solidFill>
                  <a:schemeClr val="tx2"/>
                </a:solidFill>
              </a:rPr>
              <a:t>Псковэнергоагент</a:t>
            </a:r>
            <a:r>
              <a:rPr lang="ru-RU" sz="1200" dirty="0">
                <a:solidFill>
                  <a:schemeClr val="tx2"/>
                </a:solidFill>
              </a:rPr>
              <a:t>», 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АО </a:t>
            </a:r>
            <a:r>
              <a:rPr lang="ru-RU" sz="1200" dirty="0">
                <a:solidFill>
                  <a:schemeClr val="tx2"/>
                </a:solidFill>
              </a:rPr>
              <a:t>«</a:t>
            </a:r>
            <a:r>
              <a:rPr lang="ru-RU" sz="1200" dirty="0" err="1">
                <a:solidFill>
                  <a:schemeClr val="tx2"/>
                </a:solidFill>
              </a:rPr>
              <a:t>Псковэнергосбыт</a:t>
            </a:r>
            <a:r>
              <a:rPr lang="ru-RU" sz="1200" dirty="0" smtClean="0">
                <a:solidFill>
                  <a:schemeClr val="tx2"/>
                </a:solidFill>
              </a:rPr>
              <a:t>»,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АО </a:t>
            </a:r>
            <a:r>
              <a:rPr lang="ru-RU" sz="1200" dirty="0">
                <a:solidFill>
                  <a:schemeClr val="tx2"/>
                </a:solidFill>
              </a:rPr>
              <a:t>«</a:t>
            </a:r>
            <a:r>
              <a:rPr lang="ru-RU" sz="1200" dirty="0" err="1">
                <a:solidFill>
                  <a:schemeClr val="tx2"/>
                </a:solidFill>
              </a:rPr>
              <a:t>Энергосервис</a:t>
            </a:r>
            <a:r>
              <a:rPr lang="ru-RU" sz="1200" dirty="0">
                <a:solidFill>
                  <a:schemeClr val="tx2"/>
                </a:solidFill>
              </a:rPr>
              <a:t> Северо-Запада», 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ОАО </a:t>
            </a:r>
            <a:r>
              <a:rPr lang="ru-RU" sz="1200" dirty="0">
                <a:solidFill>
                  <a:schemeClr val="tx2"/>
                </a:solidFill>
              </a:rPr>
              <a:t>«Лесная сказка». </a:t>
            </a:r>
          </a:p>
          <a:p>
            <a:pPr algn="just"/>
            <a:endParaRPr lang="ru-RU" sz="1100" dirty="0"/>
          </a:p>
          <a:p>
            <a:pPr algn="ctr"/>
            <a:r>
              <a:rPr lang="ru-RU" dirty="0"/>
              <a:t>Основные факторы изменения ключевых финансовых </a:t>
            </a:r>
            <a:r>
              <a:rPr lang="ru-RU" dirty="0" smtClean="0"/>
              <a:t>результатов</a:t>
            </a:r>
          </a:p>
          <a:p>
            <a:pPr algn="ctr"/>
            <a:endParaRPr lang="ru-RU" sz="1100" dirty="0"/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Рост </a:t>
            </a:r>
            <a:r>
              <a:rPr lang="ru-RU" sz="1200" dirty="0">
                <a:solidFill>
                  <a:schemeClr val="tx2"/>
                </a:solidFill>
              </a:rPr>
              <a:t>выручки на 375 млн руб.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Рост расхода по процентам к уплате в связи с ростом ключевой ставки Банка России в 1 полугодии 2022 </a:t>
            </a:r>
            <a:r>
              <a:rPr lang="ru-RU" sz="1200" dirty="0" smtClean="0">
                <a:solidFill>
                  <a:schemeClr val="tx2"/>
                </a:solidFill>
              </a:rPr>
              <a:t>г.</a:t>
            </a:r>
            <a:endParaRPr lang="ru-RU" sz="1200" dirty="0">
              <a:solidFill>
                <a:schemeClr val="tx2"/>
              </a:solidFill>
            </a:endParaRP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Рост постоянных затрат на уровне ниже фактического ИПЦ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807838" y="890157"/>
            <a:ext cx="3908822" cy="538162"/>
          </a:xfrm>
        </p:spPr>
        <p:txBody>
          <a:bodyPr/>
          <a:lstStyle/>
          <a:p>
            <a:r>
              <a:rPr lang="ru-RU" sz="1400" dirty="0"/>
              <a:t>Передача и потери электроэнергии, млн кВт∙ч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ОПЕРАЦИОННЫЕ РЕЗУЛЬТАТЫ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03F4E5DA-5945-4EDF-AFA1-B38663C7B715}"/>
              </a:ext>
            </a:extLst>
          </p:cNvPr>
          <p:cNvSpPr txBox="1">
            <a:spLocks/>
          </p:cNvSpPr>
          <p:nvPr/>
        </p:nvSpPr>
        <p:spPr>
          <a:xfrm>
            <a:off x="395536" y="890157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операционных результатов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8C205255-8D5A-4E58-A726-0B3355E71920}"/>
              </a:ext>
            </a:extLst>
          </p:cNvPr>
          <p:cNvSpPr txBox="1">
            <a:spLocks/>
          </p:cNvSpPr>
          <p:nvPr/>
        </p:nvSpPr>
        <p:spPr>
          <a:xfrm>
            <a:off x="4366641" y="3887160"/>
            <a:ext cx="4382319" cy="3459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Отпуск из сети и надежность энергоснабжения, млн кВт∙ч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959DBCC5-A307-4F62-93A4-6CE51EC6BAE2}"/>
              </a:ext>
            </a:extLst>
          </p:cNvPr>
          <p:cNvSpPr txBox="1">
            <a:spLocks/>
          </p:cNvSpPr>
          <p:nvPr/>
        </p:nvSpPr>
        <p:spPr>
          <a:xfrm>
            <a:off x="395536" y="3935560"/>
            <a:ext cx="3908822" cy="2975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Количество технологических присоединений</a:t>
            </a:r>
          </a:p>
        </p:txBody>
      </p:sp>
      <p:sp>
        <p:nvSpPr>
          <p:cNvPr id="52" name="Text Box 61">
            <a:extLst>
              <a:ext uri="{FF2B5EF4-FFF2-40B4-BE49-F238E27FC236}">
                <a16:creationId xmlns:a16="http://schemas.microsoft.com/office/drawing/2014/main" id="{2EEBC07F-F9B1-48BD-BCF8-4B960002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6423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Величина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отпуска из сети приведена в границах балансовой принадлежности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2C0F232-2530-439C-9F7B-F4D5FC5A12A1}"/>
              </a:ext>
            </a:extLst>
          </p:cNvPr>
          <p:cNvGrpSpPr/>
          <p:nvPr/>
        </p:nvGrpSpPr>
        <p:grpSpPr>
          <a:xfrm>
            <a:off x="114749" y="4203737"/>
            <a:ext cx="3826077" cy="2361581"/>
            <a:chOff x="141468" y="4578012"/>
            <a:chExt cx="3672408" cy="1621795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E01A85A7-9A88-4FCE-9893-D2ABA4F732E7}"/>
                </a:ext>
              </a:extLst>
            </p:cNvPr>
            <p:cNvGrpSpPr/>
            <p:nvPr/>
          </p:nvGrpSpPr>
          <p:grpSpPr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31" name="Диаграмма 30">
                <a:extLst>
                  <a:ext uri="{FF2B5EF4-FFF2-40B4-BE49-F238E27FC236}">
                    <a16:creationId xmlns:a16="http://schemas.microsoft.com/office/drawing/2014/main" id="{67BB5E06-E08F-4740-87B1-ABCF56076E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98245140"/>
                  </p:ext>
                </p:extLst>
              </p:nvPr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126313FB-CF38-444C-A209-B5C232834824}"/>
                  </a:ext>
                </a:extLst>
              </p:cNvPr>
              <p:cNvGrpSpPr/>
              <p:nvPr/>
            </p:nvGrpSpPr>
            <p:grpSpPr>
              <a:xfrm>
                <a:off x="1615425" y="4936225"/>
                <a:ext cx="851131" cy="372122"/>
                <a:chOff x="2245140" y="1619462"/>
                <a:chExt cx="851131" cy="372122"/>
              </a:xfrm>
            </p:grpSpPr>
            <p:cxnSp>
              <p:nvCxnSpPr>
                <p:cNvPr id="33" name="Прямая со стрелкой 32">
                  <a:extLst>
                    <a:ext uri="{FF2B5EF4-FFF2-40B4-BE49-F238E27FC236}">
                      <a16:creationId xmlns:a16="http://schemas.microsoft.com/office/drawing/2014/main" id="{9A623DB3-E0C9-4F64-9F92-1709E3366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5140" y="1712030"/>
                  <a:ext cx="851131" cy="18698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id="{0985BA03-9607-46CF-8705-557C0DA02AA2}"/>
                    </a:ext>
                  </a:extLst>
                </p:cNvPr>
                <p:cNvSpPr/>
                <p:nvPr/>
              </p:nvSpPr>
              <p:spPr>
                <a:xfrm>
                  <a:off x="2420266" y="1619462"/>
                  <a:ext cx="491041" cy="372122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endParaRPr>
                </a:p>
              </p:txBody>
            </p:sp>
          </p:grpSp>
        </p:grp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13F420E7-64FA-44C7-9A9F-420F2BF459D4}"/>
                </a:ext>
              </a:extLst>
            </p:cNvPr>
            <p:cNvSpPr/>
            <p:nvPr/>
          </p:nvSpPr>
          <p:spPr>
            <a:xfrm>
              <a:off x="1623187" y="5044968"/>
              <a:ext cx="843370" cy="201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chemeClr val="accent1"/>
                  </a:solidFill>
                  <a:cs typeface="Helvetica"/>
                  <a:sym typeface="Calibri"/>
                </a:rPr>
                <a:t>-20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08394DD0-11A2-4E51-A90D-847D953F2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598841"/>
              </p:ext>
            </p:extLst>
          </p:nvPr>
        </p:nvGraphicFramePr>
        <p:xfrm>
          <a:off x="4632300" y="1192071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Объект 12">
            <a:extLst>
              <a:ext uri="{FF2B5EF4-FFF2-40B4-BE49-F238E27FC236}">
                <a16:creationId xmlns:a16="http://schemas.microsoft.com/office/drawing/2014/main" id="{BC043A76-EC86-4627-8933-26D3B24639D8}"/>
              </a:ext>
            </a:extLst>
          </p:cNvPr>
          <p:cNvSpPr txBox="1">
            <a:spLocks/>
          </p:cNvSpPr>
          <p:nvPr/>
        </p:nvSpPr>
        <p:spPr>
          <a:xfrm>
            <a:off x="404487" y="1486872"/>
            <a:ext cx="3807474" cy="23021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defTabSz="914400" hangingPunct="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/>
                </a:solidFill>
              </a:rPr>
              <a:t>Рост объема оказанных услуг (+271 млн </a:t>
            </a:r>
            <a:r>
              <a:rPr lang="ru-RU" sz="1200" dirty="0" err="1">
                <a:solidFill>
                  <a:schemeClr val="tx2"/>
                </a:solidFill>
              </a:rPr>
              <a:t>кВтч</a:t>
            </a:r>
            <a:r>
              <a:rPr lang="ru-RU" sz="1200" dirty="0">
                <a:solidFill>
                  <a:schemeClr val="tx2"/>
                </a:solidFill>
              </a:rPr>
              <a:t>) в основном из-за температурного фактора, сложившегося в начале 2022 г.</a:t>
            </a:r>
          </a:p>
          <a:p>
            <a:pPr marL="171450" indent="-171450" algn="just" defTabSz="914400" hangingPunct="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/>
                </a:solidFill>
              </a:rPr>
              <a:t>Снижение количества технологических присоединений на </a:t>
            </a:r>
            <a:r>
              <a:rPr lang="ru-RU" sz="1200" dirty="0" smtClean="0">
                <a:solidFill>
                  <a:schemeClr val="tx2"/>
                </a:solidFill>
              </a:rPr>
              <a:t/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36 </a:t>
            </a:r>
            <a:r>
              <a:rPr lang="ru-RU" sz="1200" dirty="0">
                <a:solidFill>
                  <a:schemeClr val="tx2"/>
                </a:solidFill>
              </a:rPr>
              <a:t>МВт связано с переносом актирования договоров.</a:t>
            </a:r>
          </a:p>
          <a:p>
            <a:pPr marL="171450" indent="-171450" algn="just" defTabSz="914400" hangingPunct="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/>
                </a:solidFill>
              </a:rPr>
              <a:t>Снижение потерь электроэнергии относительно факта </a:t>
            </a:r>
            <a:r>
              <a:rPr lang="ru-RU" sz="1200" dirty="0" smtClean="0">
                <a:solidFill>
                  <a:schemeClr val="tx2"/>
                </a:solidFill>
              </a:rPr>
              <a:t/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1 </a:t>
            </a:r>
            <a:r>
              <a:rPr lang="ru-RU" sz="1200" dirty="0">
                <a:solidFill>
                  <a:schemeClr val="tx2"/>
                </a:solidFill>
              </a:rPr>
              <a:t>полугодия 2021 г связано с получением дополнительных эффектов от реализации инструментальных проверок и выявления </a:t>
            </a:r>
            <a:r>
              <a:rPr lang="ru-RU" sz="1200" dirty="0" err="1">
                <a:solidFill>
                  <a:schemeClr val="tx2"/>
                </a:solidFill>
              </a:rPr>
              <a:t>безучетного</a:t>
            </a:r>
            <a:r>
              <a:rPr lang="ru-RU" sz="1200" dirty="0">
                <a:solidFill>
                  <a:schemeClr val="tx2"/>
                </a:solidFill>
              </a:rPr>
              <a:t> потребления, а также изменения объема оказанных услуг.</a:t>
            </a:r>
            <a:endParaRPr lang="ru-RU" sz="1200" dirty="0">
              <a:solidFill>
                <a:schemeClr val="tx2"/>
              </a:solidFill>
              <a:sym typeface="Calibri"/>
            </a:endParaRPr>
          </a:p>
          <a:p>
            <a:pPr marL="171450" indent="-171450" algn="just" defTabSz="914400" hangingPunct="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Calibri" panose="020F0502020204030204"/>
              <a:sym typeface="Calibri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5652045-D278-4CA3-8DAE-1A729495D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045867"/>
              </p:ext>
            </p:extLst>
          </p:nvPr>
        </p:nvGraphicFramePr>
        <p:xfrm>
          <a:off x="4517666" y="4263393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СТРУКТУРА ВЫРУЧКИ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DinTextCondPro-Medium"/>
              <a:sym typeface="PFDinTextCondPro-Medium"/>
            </a:endParaRP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B41BB294-67D5-4360-B5A3-106A6F849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8060" y="908644"/>
            <a:ext cx="3908822" cy="538162"/>
          </a:xfrm>
        </p:spPr>
        <p:txBody>
          <a:bodyPr/>
          <a:lstStyle/>
          <a:p>
            <a:r>
              <a:rPr lang="ru-RU" sz="1400" dirty="0"/>
              <a:t>Структура выручки по видам деятельности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CF075D67-44A9-4AB3-9497-806EBA7A4E92}"/>
              </a:ext>
            </a:extLst>
          </p:cNvPr>
          <p:cNvSpPr txBox="1">
            <a:spLocks/>
          </p:cNvSpPr>
          <p:nvPr/>
        </p:nvSpPr>
        <p:spPr>
          <a:xfrm>
            <a:off x="395536" y="90864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Выручка, млн руб.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52A9A24-B3D9-49E8-BCE7-2CE143B094F1}"/>
              </a:ext>
            </a:extLst>
          </p:cNvPr>
          <p:cNvSpPr txBox="1">
            <a:spLocks/>
          </p:cNvSpPr>
          <p:nvPr/>
        </p:nvSpPr>
        <p:spPr>
          <a:xfrm>
            <a:off x="4665918" y="368586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выручки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:a16="http://schemas.microsoft.com/office/drawing/2014/main" id="{C1B122F6-3D50-45E5-B4D0-6C11F4C4077F}"/>
              </a:ext>
            </a:extLst>
          </p:cNvPr>
          <p:cNvSpPr txBox="1">
            <a:spLocks/>
          </p:cNvSpPr>
          <p:nvPr/>
        </p:nvSpPr>
        <p:spPr>
          <a:xfrm>
            <a:off x="120410" y="3688317"/>
            <a:ext cx="470250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НВВ и средний тариф на услуги по передаче э/э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5144BB-FD3A-4244-A226-34E212AD2858}"/>
              </a:ext>
            </a:extLst>
          </p:cNvPr>
          <p:cNvSpPr/>
          <p:nvPr/>
        </p:nvSpPr>
        <p:spPr>
          <a:xfrm>
            <a:off x="4461505" y="3326432"/>
            <a:ext cx="155733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6М 2021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55D0E11D-23B9-4326-ADA5-57406443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9108"/>
              </p:ext>
            </p:extLst>
          </p:nvPr>
        </p:nvGraphicFramePr>
        <p:xfrm>
          <a:off x="116422" y="4231336"/>
          <a:ext cx="4023530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72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2021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2022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5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МВт∙ч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МВт∙ч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МВт∙ч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Россети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Северо-Запад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cs typeface="Calibri"/>
                        </a:rPr>
                        <a:t>26 159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cs typeface="Calibri"/>
                        </a:rPr>
                        <a:t>1 412,37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25 850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1 450,87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27 251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Calibri"/>
                        </a:rPr>
                        <a:t>1 522,82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2012CBF-A4D9-4223-B220-D8D1E41D119B}"/>
              </a:ext>
            </a:extLst>
          </p:cNvPr>
          <p:cNvGrpSpPr/>
          <p:nvPr/>
        </p:nvGrpSpPr>
        <p:grpSpPr>
          <a:xfrm>
            <a:off x="1547664" y="1297012"/>
            <a:ext cx="1152128" cy="534255"/>
            <a:chOff x="1949518" y="1408296"/>
            <a:chExt cx="1152128" cy="534255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F210060-C3C1-4CF3-B877-02958189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F045709-A96C-4A05-BA0C-93E444623162}"/>
                </a:ext>
              </a:extLst>
            </p:cNvPr>
            <p:cNvSpPr/>
            <p:nvPr/>
          </p:nvSpPr>
          <p:spPr>
            <a:xfrm>
              <a:off x="2230503" y="1408296"/>
              <a:ext cx="583922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7454AEE-11A9-4F94-9425-4F9D9AD8C5B8}"/>
                </a:ext>
              </a:extLst>
            </p:cNvPr>
            <p:cNvSpPr/>
            <p:nvPr/>
          </p:nvSpPr>
          <p:spPr>
            <a:xfrm>
              <a:off x="2184108" y="1534500"/>
              <a:ext cx="670996" cy="2757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+1,5%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 </a:t>
              </a:r>
            </a:p>
          </p:txBody>
        </p:sp>
      </p:grp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595D2BAD-4F36-48D5-A845-7A1273070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816475"/>
              </p:ext>
            </p:extLst>
          </p:nvPr>
        </p:nvGraphicFramePr>
        <p:xfrm>
          <a:off x="3994478" y="1239676"/>
          <a:ext cx="2521738" cy="215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D22C23CC-076D-4227-91EF-01241321D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587324"/>
              </p:ext>
            </p:extLst>
          </p:nvPr>
        </p:nvGraphicFramePr>
        <p:xfrm>
          <a:off x="5901465" y="1065253"/>
          <a:ext cx="3438263" cy="24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C8AC2-72B4-9651-7E40-A3C5B119897F}"/>
              </a:ext>
            </a:extLst>
          </p:cNvPr>
          <p:cNvSpPr/>
          <p:nvPr/>
        </p:nvSpPr>
        <p:spPr>
          <a:xfrm>
            <a:off x="6204574" y="3343859"/>
            <a:ext cx="155733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6М 2022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4B761C4-7CBF-437B-B2C4-0C405A214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892945"/>
              </p:ext>
            </p:extLst>
          </p:nvPr>
        </p:nvGraphicFramePr>
        <p:xfrm>
          <a:off x="243630" y="1177725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Объект 12">
            <a:extLst>
              <a:ext uri="{FF2B5EF4-FFF2-40B4-BE49-F238E27FC236}">
                <a16:creationId xmlns:a16="http://schemas.microsoft.com/office/drawing/2014/main" id="{CA81B2B0-983B-473F-87A7-16ED7B06A1CF}"/>
              </a:ext>
            </a:extLst>
          </p:cNvPr>
          <p:cNvSpPr txBox="1">
            <a:spLocks/>
          </p:cNvSpPr>
          <p:nvPr/>
        </p:nvSpPr>
        <p:spPr>
          <a:xfrm>
            <a:off x="4333993" y="4041005"/>
            <a:ext cx="4702503" cy="19083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Выручка за 6М 2022 год составила 25 789 млн руб., что выше факта прошлого года на 375 млн руб. (или 1,5%), что обусловлено:</a:t>
            </a:r>
          </a:p>
          <a:p>
            <a:pPr marL="171450" lvl="2" indent="-17145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выручки по передаче электроэнергии на 245 млн руб. за счет роста тарифа и роста электропотребления на 154 </a:t>
            </a:r>
            <a:r>
              <a:rPr lang="ru-RU" dirty="0" err="1">
                <a:solidFill>
                  <a:schemeClr val="tx2"/>
                </a:solidFill>
              </a:rPr>
              <a:t>кВтч</a:t>
            </a:r>
            <a:r>
              <a:rPr lang="ru-RU" dirty="0">
                <a:solidFill>
                  <a:schemeClr val="tx2"/>
                </a:solidFill>
                <a:sym typeface="Calibri"/>
              </a:rPr>
              <a:t> .;</a:t>
            </a:r>
          </a:p>
          <a:p>
            <a:pPr marL="171450" marR="0" lvl="2" indent="-17145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выручки от реализации электроэнергии на 89 млн руб.;</a:t>
            </a:r>
          </a:p>
          <a:p>
            <a:pPr marL="171450" marR="0" lvl="2" indent="-17145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выручки по технологическому присоединению на 16 млн руб.;</a:t>
            </a:r>
          </a:p>
          <a:p>
            <a:pPr marL="171450" marR="0" lvl="2" indent="-17145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solidFill>
                  <a:schemeClr val="tx2"/>
                </a:solidFill>
                <a:sym typeface="Calibri"/>
              </a:rPr>
              <a:t>Ростом прочей выручки на 25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9007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УСЛОВНО-ПЕРЕМЕННЫЕ ЗАТРАТЫ</a:t>
            </a:r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F76E3E3D-A6E9-45A5-BFB2-372E70A9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2872"/>
              </p:ext>
            </p:extLst>
          </p:nvPr>
        </p:nvGraphicFramePr>
        <p:xfrm>
          <a:off x="334224" y="1316467"/>
          <a:ext cx="4410840" cy="1863912"/>
        </p:xfrm>
        <a:graphic>
          <a:graphicData uri="http://schemas.openxmlformats.org/drawingml/2006/table">
            <a:tbl>
              <a:tblPr/>
              <a:tblGrid>
                <a:gridCol w="204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1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6М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6М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Услуги по передаче электроэнергии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6 901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6 964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+63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+0,9%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продажи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2 532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2 510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-22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-0,9%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компенсации технологических потерь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2 493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2 276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-217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-8,7%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Итого переменные затраты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11 926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11 750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-176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-1,5%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C960F65-9D66-499F-A61B-4B5D8F555833}"/>
              </a:ext>
            </a:extLst>
          </p:cNvPr>
          <p:cNvGraphicFramePr>
            <a:graphicFrameLocks/>
          </p:cNvGraphicFramePr>
          <p:nvPr/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Текст 6">
            <a:extLst>
              <a:ext uri="{FF2B5EF4-FFF2-40B4-BE49-F238E27FC236}">
                <a16:creationId xmlns:a16="http://schemas.microsoft.com/office/drawing/2014/main" id="{C32876AF-DDCF-4936-9343-10357155E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7962" y="974191"/>
            <a:ext cx="3908822" cy="538162"/>
          </a:xfrm>
        </p:spPr>
        <p:txBody>
          <a:bodyPr/>
          <a:lstStyle/>
          <a:p>
            <a:r>
              <a:rPr lang="ru-RU" sz="1400" dirty="0"/>
              <a:t>Услуги по передаче электроэнергии, млн руб.</a:t>
            </a:r>
          </a:p>
        </p:txBody>
      </p:sp>
      <p:sp>
        <p:nvSpPr>
          <p:cNvPr id="59" name="Текст 6">
            <a:extLst>
              <a:ext uri="{FF2B5EF4-FFF2-40B4-BE49-F238E27FC236}">
                <a16:creationId xmlns:a16="http://schemas.microsoft.com/office/drawing/2014/main" id="{B4BD2D49-076D-41C0-898B-E4A79365E45A}"/>
              </a:ext>
            </a:extLst>
          </p:cNvPr>
          <p:cNvSpPr txBox="1">
            <a:spLocks/>
          </p:cNvSpPr>
          <p:nvPr/>
        </p:nvSpPr>
        <p:spPr>
          <a:xfrm>
            <a:off x="395536" y="972628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Условно-переменные затраты</a:t>
            </a:r>
          </a:p>
        </p:txBody>
      </p:sp>
      <p:sp>
        <p:nvSpPr>
          <p:cNvPr id="60" name="Текст 6">
            <a:extLst>
              <a:ext uri="{FF2B5EF4-FFF2-40B4-BE49-F238E27FC236}">
                <a16:creationId xmlns:a16="http://schemas.microsoft.com/office/drawing/2014/main" id="{3FFD9549-F3B5-45DC-8F28-E7BC44A97B8A}"/>
              </a:ext>
            </a:extLst>
          </p:cNvPr>
          <p:cNvSpPr txBox="1">
            <a:spLocks/>
          </p:cNvSpPr>
          <p:nvPr/>
        </p:nvSpPr>
        <p:spPr>
          <a:xfrm>
            <a:off x="4912272" y="3868879"/>
            <a:ext cx="412553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Электроэнергия для компенсации потерь, млн руб.</a:t>
            </a:r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95D30933-A2FB-424E-94A1-4D53B0AC5594}"/>
              </a:ext>
            </a:extLst>
          </p:cNvPr>
          <p:cNvSpPr txBox="1">
            <a:spLocks/>
          </p:cNvSpPr>
          <p:nvPr/>
        </p:nvSpPr>
        <p:spPr>
          <a:xfrm>
            <a:off x="420273" y="3873300"/>
            <a:ext cx="418923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переменных затрат</a:t>
            </a:r>
          </a:p>
        </p:txBody>
      </p:sp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13B244FC-2312-41D5-B73C-BE5A4C85A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38873"/>
              </p:ext>
            </p:extLst>
          </p:nvPr>
        </p:nvGraphicFramePr>
        <p:xfrm>
          <a:off x="5238131" y="1481456"/>
          <a:ext cx="2954536" cy="2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BB73955-148A-4BED-B4EA-B479D77B3930}"/>
              </a:ext>
            </a:extLst>
          </p:cNvPr>
          <p:cNvGrpSpPr/>
          <p:nvPr/>
        </p:nvGrpSpPr>
        <p:grpSpPr>
          <a:xfrm>
            <a:off x="6256899" y="1661392"/>
            <a:ext cx="815474" cy="560974"/>
            <a:chOff x="7043363" y="1332694"/>
            <a:chExt cx="815474" cy="560974"/>
          </a:xfrm>
        </p:grpSpPr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id="{8D72CDEC-A662-4760-B0DD-FF9F4F5E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58D6221-D64C-4858-8749-0C0496BDBE87}"/>
                </a:ext>
              </a:extLst>
            </p:cNvPr>
            <p:cNvGrpSpPr/>
            <p:nvPr/>
          </p:nvGrpSpPr>
          <p:grpSpPr>
            <a:xfrm>
              <a:off x="7099037" y="1332694"/>
              <a:ext cx="635109" cy="560974"/>
              <a:chOff x="7099037" y="1332694"/>
              <a:chExt cx="635109" cy="560974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D06C4145-14BD-4E75-A117-9370A0E2598F}"/>
                  </a:ext>
                </a:extLst>
              </p:cNvPr>
              <p:cNvSpPr/>
              <p:nvPr/>
            </p:nvSpPr>
            <p:spPr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36E0108D-C1CC-475C-9B07-17E9F157589E}"/>
                  </a:ext>
                </a:extLst>
              </p:cNvPr>
              <p:cNvSpPr/>
              <p:nvPr/>
            </p:nvSpPr>
            <p:spPr>
              <a:xfrm>
                <a:off x="7099037" y="1494426"/>
                <a:ext cx="635109" cy="2528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+0,9%</a:t>
                </a:r>
              </a:p>
            </p:txBody>
          </p:sp>
        </p:grp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0A0D557-F644-400A-BBAB-9DCA944FC5BE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7DAFFA8-B649-4C50-B244-6AE190F44C9B}"/>
              </a:ext>
            </a:extLst>
          </p:cNvPr>
          <p:cNvGrpSpPr/>
          <p:nvPr/>
        </p:nvGrpSpPr>
        <p:grpSpPr>
          <a:xfrm rot="1875034">
            <a:off x="6272516" y="4325072"/>
            <a:ext cx="885767" cy="560974"/>
            <a:chOff x="7038843" y="3676416"/>
            <a:chExt cx="885767" cy="560974"/>
          </a:xfrm>
        </p:grpSpPr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FA45538C-4916-4743-8B4E-EF4051986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8843" y="3835331"/>
              <a:ext cx="885767" cy="24314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6A140DCE-FAF8-4751-BC45-473C925B403E}"/>
                </a:ext>
              </a:extLst>
            </p:cNvPr>
            <p:cNvGrpSpPr/>
            <p:nvPr/>
          </p:nvGrpSpPr>
          <p:grpSpPr>
            <a:xfrm>
              <a:off x="7116960" y="3676416"/>
              <a:ext cx="611000" cy="560974"/>
              <a:chOff x="7116960" y="3676416"/>
              <a:chExt cx="611000" cy="560974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43395B61-8AF8-4293-B329-D3686D85DFFC}"/>
                  </a:ext>
                </a:extLst>
              </p:cNvPr>
              <p:cNvSpPr/>
              <p:nvPr/>
            </p:nvSpPr>
            <p:spPr>
              <a:xfrm>
                <a:off x="7116960" y="3676416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80C45909-7D63-4830-B39E-C3DDDAC63260}"/>
                  </a:ext>
                </a:extLst>
              </p:cNvPr>
              <p:cNvSpPr/>
              <p:nvPr/>
            </p:nvSpPr>
            <p:spPr>
              <a:xfrm rot="19724966">
                <a:off x="7128116" y="3835331"/>
                <a:ext cx="599844" cy="2528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solidFill>
                      <a:schemeClr val="accent1"/>
                    </a:solidFill>
                    <a:cs typeface="Helvetica"/>
                    <a:sym typeface="Calibri"/>
                  </a:rPr>
                  <a:t>-8,7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%</a:t>
                </a:r>
              </a:p>
            </p:txBody>
          </p:sp>
        </p:grp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BDC61DC-858B-4FF1-B7CA-C0D5C8FD0F96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D152EF7B-EF95-4428-9865-525DEBBD3534}"/>
              </a:ext>
            </a:extLst>
          </p:cNvPr>
          <p:cNvSpPr txBox="1">
            <a:spLocks/>
          </p:cNvSpPr>
          <p:nvPr/>
        </p:nvSpPr>
        <p:spPr>
          <a:xfrm>
            <a:off x="278839" y="4212860"/>
            <a:ext cx="4571374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 hangingPunct="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Экономия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 затрат на покупку потерь электроэнергии произошла за счет снижения объема потерь электрической энергии на 93 </a:t>
            </a:r>
            <a:r>
              <a:rPr lang="ru-RU" sz="1200" dirty="0">
                <a:solidFill>
                  <a:schemeClr val="tx2"/>
                </a:solidFill>
              </a:rPr>
              <a:t>млн </a:t>
            </a:r>
            <a:r>
              <a:rPr lang="ru-RU" sz="1200" dirty="0" err="1">
                <a:solidFill>
                  <a:schemeClr val="tx2"/>
                </a:solidFill>
              </a:rPr>
              <a:t>кВтч</a:t>
            </a:r>
            <a:r>
              <a:rPr lang="ru-RU" sz="1200" dirty="0">
                <a:solidFill>
                  <a:schemeClr val="tx2"/>
                </a:solidFill>
              </a:rPr>
              <a:t>.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3ED34380-5605-48F8-B84C-9E886F087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080085"/>
              </p:ext>
            </p:extLst>
          </p:nvPr>
        </p:nvGraphicFramePr>
        <p:xfrm>
          <a:off x="5189720" y="4108421"/>
          <a:ext cx="3126695" cy="232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31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3E4A39-0DDB-E182-E7C8-9D1AF69F0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625097"/>
              </p:ext>
            </p:extLst>
          </p:nvPr>
        </p:nvGraphicFramePr>
        <p:xfrm>
          <a:off x="4843453" y="1383959"/>
          <a:ext cx="3920048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УСЛОВНО-ПОСТОЯННЫЕ ЗАТРАТЫ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6D439882-3C19-4B74-A7F8-950BBC14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866332"/>
              </p:ext>
            </p:extLst>
          </p:nvPr>
        </p:nvGraphicFramePr>
        <p:xfrm>
          <a:off x="124084" y="4162072"/>
          <a:ext cx="3920048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1D5FEFB-79FD-459C-8FC8-B59359707A6C}"/>
              </a:ext>
            </a:extLst>
          </p:cNvPr>
          <p:cNvGrpSpPr/>
          <p:nvPr/>
        </p:nvGrpSpPr>
        <p:grpSpPr>
          <a:xfrm>
            <a:off x="6371429" y="1712439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F94E6C07-BA3F-4169-BF55-54DE3465F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8C44B3A-C6A0-4AF2-A7A6-855AF04EE1A8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442112-FC02-440A-96EC-DDC39A4F0A6B}"/>
                </a:ext>
              </a:extLst>
            </p:cNvPr>
            <p:cNvSpPr/>
            <p:nvPr/>
          </p:nvSpPr>
          <p:spPr>
            <a:xfrm>
              <a:off x="7112700" y="1241118"/>
              <a:ext cx="652237" cy="25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accent1"/>
                  </a:solidFill>
                  <a:cs typeface="Helvetica"/>
                  <a:sym typeface="Calibri"/>
                </a:rPr>
                <a:t>+4,4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3" name="Текст 6">
            <a:extLst>
              <a:ext uri="{FF2B5EF4-FFF2-40B4-BE49-F238E27FC236}">
                <a16:creationId xmlns:a16="http://schemas.microsoft.com/office/drawing/2014/main" id="{C1B222DA-9DC3-4434-9517-D39C1F643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3910" y="1027195"/>
            <a:ext cx="4027015" cy="538162"/>
          </a:xfrm>
        </p:spPr>
        <p:txBody>
          <a:bodyPr/>
          <a:lstStyle/>
          <a:p>
            <a:r>
              <a:rPr lang="ru-RU" sz="1400" dirty="0"/>
              <a:t>Расходы на вознаграждения работникам, млн руб.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79A85F0B-46F3-48B3-B881-82BE08CAF9CA}"/>
              </a:ext>
            </a:extLst>
          </p:cNvPr>
          <p:cNvSpPr txBox="1">
            <a:spLocks/>
          </p:cNvSpPr>
          <p:nvPr/>
        </p:nvSpPr>
        <p:spPr>
          <a:xfrm>
            <a:off x="395536" y="972628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Условно-постоянные затраты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CDD6EBFC-5A48-4B75-A926-1792AF785372}"/>
              </a:ext>
            </a:extLst>
          </p:cNvPr>
          <p:cNvSpPr txBox="1">
            <a:spLocks/>
          </p:cNvSpPr>
          <p:nvPr/>
        </p:nvSpPr>
        <p:spPr>
          <a:xfrm>
            <a:off x="4868120" y="4181867"/>
            <a:ext cx="3908822" cy="2442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Основные факторы изменения постоянных затрат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B82E5116-3C7C-44CB-8831-735924CA0ED7}"/>
              </a:ext>
            </a:extLst>
          </p:cNvPr>
          <p:cNvSpPr txBox="1">
            <a:spLocks/>
          </p:cNvSpPr>
          <p:nvPr/>
        </p:nvSpPr>
        <p:spPr>
          <a:xfrm>
            <a:off x="395536" y="4165086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Прочие операционные расходы, млн руб.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5E9745-DF19-49EF-94A2-7154DB97946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AC8A61F3-682D-4589-A093-B963F00B2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98726"/>
              </p:ext>
            </p:extLst>
          </p:nvPr>
        </p:nvGraphicFramePr>
        <p:xfrm>
          <a:off x="217818" y="1205024"/>
          <a:ext cx="4447917" cy="2426970"/>
        </p:xfrm>
        <a:graphic>
          <a:graphicData uri="http://schemas.openxmlformats.org/drawingml/2006/table">
            <a:tbl>
              <a:tblPr/>
              <a:tblGrid>
                <a:gridCol w="206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6М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6М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Расходы на вознаграждения работникам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6 658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6 949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+291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+4,4%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Услуги по ремонту и техническому обслуживанию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+3,3%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Налоги и сборы, кроме налога на прибыль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202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-27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-13,4%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Покупная электро- и теплоэнергия для собственных нужд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+1,1%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Прочие материальные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1 047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1 143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+96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+9,2%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Прочие операционные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953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1 099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+146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+15,3%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Итого постоянные затраты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9 289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9 805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" panose="02000000000000000000" pitchFamily="2" charset="0"/>
                        </a:rPr>
                        <a:t>+516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A2D5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+5,6%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5538DBA-9D1C-7BF0-417C-D617ED20BF57}"/>
              </a:ext>
            </a:extLst>
          </p:cNvPr>
          <p:cNvGrpSpPr/>
          <p:nvPr/>
        </p:nvGrpSpPr>
        <p:grpSpPr>
          <a:xfrm>
            <a:off x="1652060" y="4615358"/>
            <a:ext cx="864096" cy="489834"/>
            <a:chOff x="7021974" y="1095851"/>
            <a:chExt cx="864096" cy="489834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B9606419-7925-C7D1-BC50-E53F9BAF8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20D76D66-2DCF-EED5-2A46-29C1FCE87A9B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7AC4AB6-96EE-CCF7-B2F8-DDA61FF0A9FE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+15,3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21" name="Объект 12">
            <a:extLst>
              <a:ext uri="{FF2B5EF4-FFF2-40B4-BE49-F238E27FC236}">
                <a16:creationId xmlns:a16="http://schemas.microsoft.com/office/drawing/2014/main" id="{B2E9C03E-B956-46C7-A265-D799B4172B0D}"/>
              </a:ext>
            </a:extLst>
          </p:cNvPr>
          <p:cNvSpPr txBox="1">
            <a:spLocks/>
          </p:cNvSpPr>
          <p:nvPr/>
        </p:nvSpPr>
        <p:spPr>
          <a:xfrm>
            <a:off x="4643940" y="4727042"/>
            <a:ext cx="4146389" cy="9610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Calibri"/>
                <a:sym typeface="Calibri"/>
              </a:rPr>
              <a:t>Прирост постоянных затрат сложился на уровне 5,6%, что ниже фактического уровня ИПЦ за период с 01.07.2021 по 01.07.2022, который составил 16,32%</a:t>
            </a:r>
          </a:p>
          <a:p>
            <a:pPr marR="0" lvl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34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91573B8295504984C4DFA24272A576" ma:contentTypeVersion="13" ma:contentTypeDescription="Создание документа." ma:contentTypeScope="" ma:versionID="287ed226fa945b9936ede58c7e7c874b">
  <xsd:schema xmlns:xsd="http://www.w3.org/2001/XMLSchema" xmlns:xs="http://www.w3.org/2001/XMLSchema" xmlns:p="http://schemas.microsoft.com/office/2006/metadata/properties" xmlns:ns3="1fc64fa4-ea6c-450d-b592-d23cd0ee3298" xmlns:ns4="446af7a5-f900-4c7b-8b1f-a845790708d4" targetNamespace="http://schemas.microsoft.com/office/2006/metadata/properties" ma:root="true" ma:fieldsID="a3eea9b5dbf75c72d637d8c859a95aa6" ns3:_="" ns4:_="">
    <xsd:import namespace="1fc64fa4-ea6c-450d-b592-d23cd0ee3298"/>
    <xsd:import namespace="446af7a5-f900-4c7b-8b1f-a845790708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4fa4-ea6c-450d-b592-d23cd0ee32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af7a5-f900-4c7b-8b1f-a8457907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9C9AE8-5915-4AC6-AC21-368A17D89F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76E0B-8416-42EC-8342-3ECA00C31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4fa4-ea6c-450d-b592-d23cd0ee3298"/>
    <ds:schemaRef ds:uri="446af7a5-f900-4c7b-8b1f-a8457907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8DAE57-4387-4511-886C-46BBC20D720F}">
  <ds:schemaRefs>
    <ds:schemaRef ds:uri="http://schemas.microsoft.com/office/2006/metadata/properties"/>
    <ds:schemaRef ds:uri="http://purl.org/dc/dcmitype/"/>
    <ds:schemaRef ds:uri="446af7a5-f900-4c7b-8b1f-a845790708d4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fc64fa4-ea6c-450d-b592-d23cd0ee329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53386</TotalTime>
  <Words>1710</Words>
  <Application>Microsoft Office PowerPoint</Application>
  <PresentationFormat>Экран (4:3)</PresentationFormat>
  <Paragraphs>374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Calibri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PFDinTextCondPro-Regular</vt:lpstr>
      <vt:lpstr>Times New Roman</vt:lpstr>
      <vt:lpstr>Wingdings</vt:lpstr>
      <vt:lpstr>FSK</vt:lpstr>
      <vt:lpstr>КОНСОЛИДИРОВАННЫЕ ФИНАНСОВЫЕ  РЕЗУЛЬТАТЫ ПО МСФО ГРУППЫ КОМПАНИЙ  ПАО «РОССЕТИ СЕВЕРО-ЗАПАД»  ЗА 6 МЕСЯЦЕВ 2022 ГОДА</vt:lpstr>
      <vt:lpstr>ЗАЯВЛЕНИЕ ОБ ОГРАНИЧЕНИИ ОТВЕТСТВЕННОСТИ</vt:lpstr>
      <vt:lpstr>О КОМПАНИИ</vt:lpstr>
      <vt:lpstr>ОСНОВНЫЕ СОБЫТИЯ ЗА 6 МЕСЯЦЕВ 2022 ГОДА</vt:lpstr>
      <vt:lpstr>КЛЮЧЕВЫЕ ФИНАНСОВЫЕ ПОКАЗАТЕЛИ</vt:lpstr>
      <vt:lpstr>ОПЕРАЦИОННЫЕ РЕЗУЛЬТАТЫ</vt:lpstr>
      <vt:lpstr>СТРУКТУРА ВЫРУЧКИ </vt:lpstr>
      <vt:lpstr>УСЛОВНО-ПЕРЕМЕННЫЕ ЗАТРАТЫ</vt:lpstr>
      <vt:lpstr>УСЛОВНО-ПОСТОЯННЫЕ ЗАТРАТЫ</vt:lpstr>
      <vt:lpstr>EBITDA И ФОРМИРОВАНИЕ ПРИБЫЛИ</vt:lpstr>
      <vt:lpstr>ИНВЕСТИЦИОННАЯ ПРОГРАММА: ИСТОЧНИКИ ФИНАНСИРОВАНИЯ </vt:lpstr>
      <vt:lpstr>КРЕДИТНЫЙ ПОРТФЕЛЬ ГРУППЫ КОМПАНИЙ ПО ИТОГАМ 2021 ГОДА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Карпович Наталья Владимировна</cp:lastModifiedBy>
  <cp:revision>257</cp:revision>
  <dcterms:created xsi:type="dcterms:W3CDTF">2021-07-14T14:22:53Z</dcterms:created>
  <dcterms:modified xsi:type="dcterms:W3CDTF">2022-09-23T07:24:06Z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