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8"/>
  </p:notesMasterIdLst>
  <p:handoutMasterIdLst>
    <p:handoutMasterId r:id="rId19"/>
  </p:handoutMasterIdLst>
  <p:sldIdLst>
    <p:sldId id="537" r:id="rId5"/>
    <p:sldId id="571" r:id="rId6"/>
    <p:sldId id="573" r:id="rId7"/>
    <p:sldId id="574" r:id="rId8"/>
    <p:sldId id="575" r:id="rId9"/>
    <p:sldId id="576" r:id="rId10"/>
    <p:sldId id="577" r:id="rId11"/>
    <p:sldId id="585" r:id="rId12"/>
    <p:sldId id="579" r:id="rId13"/>
    <p:sldId id="581" r:id="rId14"/>
    <p:sldId id="586" r:id="rId15"/>
    <p:sldId id="587" r:id="rId16"/>
    <p:sldId id="584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443269-CD66-4D43-BC5D-B90F104E28E7}">
          <p14:sldIdLst>
            <p14:sldId id="537"/>
          </p14:sldIdLst>
        </p14:section>
        <p14:section name="Введение" id="{BA73E113-11E6-4300-8087-2D58486E7276}">
          <p14:sldIdLst>
            <p14:sldId id="571"/>
            <p14:sldId id="573"/>
            <p14:sldId id="574"/>
            <p14:sldId id="575"/>
            <p14:sldId id="576"/>
            <p14:sldId id="577"/>
            <p14:sldId id="585"/>
            <p14:sldId id="579"/>
            <p14:sldId id="581"/>
            <p14:sldId id="586"/>
            <p14:sldId id="587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/>
  <p:cmAuthor id="2" name="Хмеленко Татьяна Николаевна" initials="ХТН" lastIdx="2" clrIdx="1">
    <p:extLst>
      <p:ext uri="{19B8F6BF-5375-455C-9EA6-DF929625EA0E}">
        <p15:presenceInfo xmlns:p15="http://schemas.microsoft.com/office/powerpoint/2012/main" userId="Хмеленко Татьян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FFFFFF"/>
    <a:srgbClr val="0C5B9D"/>
    <a:srgbClr val="4F8159"/>
    <a:srgbClr val="F2F2F2"/>
    <a:srgbClr val="EDF2F9"/>
    <a:srgbClr val="E9EFF7"/>
    <a:srgbClr val="D52B1E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4" autoAdjust="0"/>
    <p:restoredTop sz="95446" autoAdjust="0"/>
  </p:normalViewPr>
  <p:slideViewPr>
    <p:cSldViewPr>
      <p:cViewPr varScale="1">
        <p:scale>
          <a:sx n="111" d="100"/>
          <a:sy n="111" d="100"/>
        </p:scale>
        <p:origin x="1566" y="114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7923102883748"/>
          <c:y val="6.0611622087683802E-2"/>
          <c:w val="0.85509051594284768"/>
          <c:h val="0.63647486599610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</c:v>
                </c:pt>
              </c:strCache>
            </c:strRef>
          </c:tx>
          <c:spPr>
            <a:solidFill>
              <a:srgbClr val="0C5B9D"/>
            </a:solidFill>
            <a:ln w="9525"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807-4076-B04E-A31B63E407C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07-4076-B04E-A31B63E407CD}"/>
              </c:ext>
            </c:extLst>
          </c:dPt>
          <c:dLbls>
            <c:spPr>
              <a:solidFill>
                <a:srgbClr val="0C5B9D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16111</c:v>
                </c:pt>
                <c:pt idx="1">
                  <c:v>15878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7-4076-B04E-A31B63E407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Отпуск из сети без учета объемов "Последней мили"</c:v>
                </c:pt>
              </c:strCache>
            </c:strRef>
          </c:tx>
          <c:spPr>
            <a:solidFill>
              <a:srgbClr val="8DB3E2"/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6807-4076-B04E-A31B63E40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884672"/>
        <c:axId val="18788702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Потери электроэнергии, %</c:v>
                </c:pt>
              </c:strCache>
            </c:strRef>
          </c:tx>
          <c:spPr>
            <a:ln>
              <a:solidFill>
                <a:srgbClr val="4FC5B5"/>
              </a:solidFill>
            </a:ln>
          </c:spPr>
          <c:marker>
            <c:symbol val="circle"/>
            <c:size val="7"/>
            <c:spPr>
              <a:solidFill>
                <a:srgbClr val="4FC5B5"/>
              </a:solidFill>
              <a:ln>
                <a:solidFill>
                  <a:srgbClr val="4FC5B5"/>
                </a:solidFill>
              </a:ln>
            </c:spPr>
          </c:marker>
          <c:dLbls>
            <c:dLbl>
              <c:idx val="0"/>
              <c:layout>
                <c:manualLayout>
                  <c:x val="-7.0046458635425649E-2"/>
                  <c:y val="-5.379348001458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07-4076-B04E-A31B63E407CD}"/>
                </c:ext>
              </c:extLst>
            </c:dLbl>
            <c:dLbl>
              <c:idx val="1"/>
              <c:layout>
                <c:manualLayout>
                  <c:x val="-1.0006636947918071E-2"/>
                  <c:y val="-9.7806327299247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07-4076-B04E-A31B63E407CD}"/>
                </c:ext>
              </c:extLst>
            </c:dLbl>
            <c:spPr>
              <a:solidFill>
                <a:srgbClr val="4FC5B5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5.45</c:v>
                </c:pt>
                <c:pt idx="1">
                  <c:v>5.38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07-4076-B04E-A31B63E40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89768"/>
        <c:axId val="187887416"/>
      </c:lineChart>
      <c:catAx>
        <c:axId val="1878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baseline="0"/>
            </a:pPr>
            <a:endParaRPr lang="ru-RU"/>
          </a:p>
        </c:txPr>
        <c:crossAx val="187887024"/>
        <c:crosses val="autoZero"/>
        <c:auto val="1"/>
        <c:lblAlgn val="ctr"/>
        <c:lblOffset val="100"/>
        <c:noMultiLvlLbl val="0"/>
      </c:catAx>
      <c:valAx>
        <c:axId val="187887024"/>
        <c:scaling>
          <c:orientation val="minMax"/>
          <c:min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7884672"/>
        <c:crosses val="autoZero"/>
        <c:crossBetween val="between"/>
      </c:valAx>
      <c:valAx>
        <c:axId val="18788741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7889768"/>
        <c:crosses val="max"/>
        <c:crossBetween val="between"/>
      </c:valAx>
      <c:catAx>
        <c:axId val="187889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88741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baseline="0"/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5.9042199098449926E-4"/>
          <c:y val="0.79827505085974948"/>
          <c:w val="0.99940957800901553"/>
          <c:h val="0.159346459171494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Расходы на вознаграждения работников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2-4017-A77A-32644C2B97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92-4017-A77A-32644C2B97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92-4017-A77A-32644C2B97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92-4017-A77A-32644C2B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сл11!$B$33:$C$33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сл11!$B$41:$C$41</c:f>
              <c:numCache>
                <c:formatCode>#,##0</c:formatCode>
                <c:ptCount val="2"/>
                <c:pt idx="0">
                  <c:v>6949</c:v>
                </c:pt>
                <c:pt idx="1">
                  <c:v>8378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2-4017-A77A-32644C2B97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2022</c:v>
                      </c:pt>
                      <c:pt idx="1">
                        <c:v>6М 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392-4017-A77A-32644C2B970E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45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Прочие операционные расходы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F-46C2-9F87-CCCC567BEE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3EF-46C2-9F87-CCCC567BE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сл11!$B$33:$C$33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сл11!$B$41:$C$41</c:f>
              <c:numCache>
                <c:formatCode>#,##0</c:formatCode>
                <c:ptCount val="2"/>
                <c:pt idx="0">
                  <c:v>1099</c:v>
                </c:pt>
                <c:pt idx="1">
                  <c:v>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F-46C2-9F87-CCCC567BE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2022</c:v>
                      </c:pt>
                      <c:pt idx="1">
                        <c:v>6М 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3EF-46C2-9F87-CCCC567BEEF5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6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9473224232116286E-3"/>
                  <c:y val="0.2740206029045128"/>
                </c:manualLayout>
              </c:layout>
              <c:tx>
                <c:rich>
                  <a:bodyPr/>
                  <a:lstStyle/>
                  <a:p>
                    <a:fld id="{AE208E35-4E20-4F40-B948-A07EAA161936}" type="VALUE">
                      <a:rPr lang="en-US" sz="1200" b="1" i="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C7-4D94-9AF2-53B7A28228CB}"/>
                </c:ext>
              </c:extLst>
            </c:dLbl>
            <c:dLbl>
              <c:idx val="1"/>
              <c:layout>
                <c:manualLayout>
                  <c:x val="0"/>
                  <c:y val="0.4101478247033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C7-4D94-9AF2-53B7A2822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Лист2!$A$32:$A$33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Лист2!$B$32:$B$33</c:f>
              <c:numCache>
                <c:formatCode>#,##0</c:formatCode>
                <c:ptCount val="2"/>
                <c:pt idx="0" formatCode="General">
                  <c:v>869</c:v>
                </c:pt>
                <c:pt idx="1">
                  <c:v>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7-4D94-9AF2-53B7A282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318831"/>
        <c:axId val="723294879"/>
      </c:barChart>
      <c:catAx>
        <c:axId val="819318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294879"/>
        <c:crosses val="autoZero"/>
        <c:auto val="1"/>
        <c:lblAlgn val="ctr"/>
        <c:lblOffset val="100"/>
        <c:noMultiLvlLbl val="0"/>
      </c:catAx>
      <c:valAx>
        <c:axId val="7232948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931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335354189021554E-4"/>
          <c:y val="5.5397648558754294E-2"/>
          <c:w val="0.96504392404847905"/>
          <c:h val="0.84601476209257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сл12!$B$25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52B1E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AA-4E27-8A4B-B19266FD3741}"/>
              </c:ext>
            </c:extLst>
          </c:dPt>
          <c:dPt>
            <c:idx val="1"/>
            <c:invertIfNegative val="0"/>
            <c:bubble3D val="0"/>
            <c:spPr>
              <a:solidFill>
                <a:srgbClr val="0C5B9D"/>
              </a:solidFill>
            </c:spPr>
            <c:extLst>
              <c:ext xmlns:c16="http://schemas.microsoft.com/office/drawing/2014/chart" uri="{C3380CC4-5D6E-409C-BE32-E72D297353CC}">
                <c16:uniqueId val="{00000001-11AA-4E27-8A4B-B19266FD3741}"/>
              </c:ext>
            </c:extLst>
          </c:dPt>
          <c:dPt>
            <c:idx val="2"/>
            <c:invertIfNegative val="0"/>
            <c:bubble3D val="0"/>
            <c:spPr>
              <a:solidFill>
                <a:srgbClr val="0C5B9D"/>
              </a:solidFill>
            </c:spPr>
            <c:extLst>
              <c:ext xmlns:c16="http://schemas.microsoft.com/office/drawing/2014/chart" uri="{C3380CC4-5D6E-409C-BE32-E72D297353CC}">
                <c16:uniqueId val="{00000003-11AA-4E27-8A4B-B19266FD37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1AA-4E27-8A4B-B19266FD37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AA-4E27-8A4B-B19266FD37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AA-4E27-8A4B-B19266FD3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сл12!$A$26:$A$29</c:f>
              <c:strCache>
                <c:ptCount val="4"/>
                <c:pt idx="0">
                  <c:v>Операционная прибыль</c:v>
                </c:pt>
                <c:pt idx="1">
                  <c:v>Чистые финансовые расходы</c:v>
                </c:pt>
                <c:pt idx="2">
                  <c:v>Налог на прибыль</c:v>
                </c:pt>
                <c:pt idx="3">
                  <c:v>Прибыль за 6М 2023</c:v>
                </c:pt>
              </c:strCache>
            </c:strRef>
          </c:cat>
          <c:val>
            <c:numRef>
              <c:f>сл12!$B$26:$B$29</c:f>
              <c:numCache>
                <c:formatCode>_-* #\ ##0\ _₽_-;\-* #\ ##0\ _₽_-;_-* "-"??\ _₽_-;_-@_-</c:formatCode>
                <c:ptCount val="4"/>
                <c:pt idx="0" formatCode="_-* #\ ##0_-;\-* #\ ##0_-;_-* &quot;-&quot;??_-;_-@_-">
                  <c:v>2633.2950000000001</c:v>
                </c:pt>
                <c:pt idx="1">
                  <c:v>-665</c:v>
                </c:pt>
                <c:pt idx="2" formatCode="_-* #\ ##0_-;\-* #\ ##0_-;_-* &quot;-&quot;??_-;_-@_-">
                  <c:v>-431.14699999999999</c:v>
                </c:pt>
                <c:pt idx="3">
                  <c:v>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AA-4E27-8A4B-B19266FD3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88896704"/>
        <c:axId val="288897096"/>
      </c:barChart>
      <c:catAx>
        <c:axId val="288896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000" b="1">
                <a:latin typeface="+mn-lt"/>
              </a:defRPr>
            </a:pPr>
            <a:endParaRPr lang="ru-RU"/>
          </a:p>
        </c:txPr>
        <c:crossAx val="288897096"/>
        <c:crosses val="autoZero"/>
        <c:auto val="1"/>
        <c:lblAlgn val="ctr"/>
        <c:lblOffset val="100"/>
        <c:noMultiLvlLbl val="0"/>
      </c:catAx>
      <c:valAx>
        <c:axId val="288897096"/>
        <c:scaling>
          <c:orientation val="minMax"/>
          <c:max val="3000"/>
          <c:min val="-2200"/>
        </c:scaling>
        <c:delete val="1"/>
        <c:axPos val="l"/>
        <c:numFmt formatCode="_-* #\ ##0_-;\-* #\ ##0_-;_-* &quot;-&quot;??_-;_-@_-" sourceLinked="1"/>
        <c:majorTickMark val="out"/>
        <c:minorTickMark val="none"/>
        <c:tickLblPos val="nextTo"/>
        <c:crossAx val="288896704"/>
        <c:crosses val="autoZero"/>
        <c:crossBetween val="between"/>
        <c:majorUnit val="400"/>
        <c:minorUnit val="1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сл6!$A$13</c:f>
              <c:strCache>
                <c:ptCount val="1"/>
                <c:pt idx="0">
                  <c:v>  EBITDA**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2-4046-ADA5-B14F92D2F2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A2-4046-ADA5-B14F92D2F2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сл6!$B$4:$C$4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сл6!$B$13:$C$13</c:f>
              <c:numCache>
                <c:formatCode>#,##0</c:formatCode>
                <c:ptCount val="2"/>
                <c:pt idx="0">
                  <c:v>4667</c:v>
                </c:pt>
                <c:pt idx="1">
                  <c:v>5210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2-4046-ADA5-B14F92D2F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7847584"/>
        <c:axId val="287848368"/>
      </c:barChart>
      <c:catAx>
        <c:axId val="2878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848368"/>
        <c:crosses val="autoZero"/>
        <c:auto val="1"/>
        <c:lblAlgn val="ctr"/>
        <c:lblOffset val="100"/>
        <c:noMultiLvlLbl val="0"/>
      </c:catAx>
      <c:valAx>
        <c:axId val="28784836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784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5172224121426"/>
          <c:y val="4.982700209702233E-2"/>
          <c:w val="0.87394423093155749"/>
          <c:h val="0.76152082757397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мощность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4450" dist="20320" dir="5400000" algn="ctr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C5B9D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05-4513-9A17-4AC6D4321321}"/>
              </c:ext>
            </c:extLst>
          </c:dPt>
          <c:dPt>
            <c:idx val="1"/>
            <c:invertIfNegative val="0"/>
            <c:bubble3D val="0"/>
            <c:spPr>
              <a:solidFill>
                <a:srgbClr val="0C5B9D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05-4513-9A17-4AC6D43213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05-4513-9A17-4AC6D4321321}"/>
              </c:ext>
            </c:extLst>
          </c:dPt>
          <c:dLbls>
            <c:dLbl>
              <c:idx val="0"/>
              <c:layout>
                <c:manualLayout>
                  <c:x val="1.1043375029320379E-2"/>
                  <c:y val="0.440174573464437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05-4513-9A17-4AC6D4321321}"/>
                </c:ext>
              </c:extLst>
            </c:dLbl>
            <c:dLbl>
              <c:idx val="1"/>
              <c:layout>
                <c:manualLayout>
                  <c:x val="-1.1043375029320479E-2"/>
                  <c:y val="0.218193346643324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05-4513-9A17-4AC6D4321321}"/>
                </c:ext>
              </c:extLst>
            </c:dLbl>
            <c:dLbl>
              <c:idx val="2"/>
              <c:layout>
                <c:manualLayout>
                  <c:x val="-2.7610611466022238E-3"/>
                  <c:y val="0.229872552124174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05-4513-9A17-4AC6D43213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2022  факт</c:v>
                </c:pt>
                <c:pt idx="1">
                  <c:v>6М 2023 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27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05-4513-9A17-4AC6D4321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75"/>
        <c:axId val="151215488"/>
        <c:axId val="1512254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линии электропередач</c:v>
                </c:pt>
              </c:strCache>
            </c:strRef>
          </c:tx>
          <c:spPr>
            <a:ln w="101600" cmpd="dbl">
              <a:solidFill>
                <a:schemeClr val="accent1"/>
              </a:solidFill>
            </a:ln>
            <a:effectLst>
              <a:outerShdw blurRad="44450" dist="20320" dir="5400000" algn="ctr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8"/>
            <c:spPr>
              <a:solidFill>
                <a:schemeClr val="tx1">
                  <a:lumMod val="75000"/>
                  <a:lumOff val="25000"/>
                </a:schemeClr>
              </a:solidFill>
              <a:ln w="25400" cmpd="dbl">
                <a:solidFill>
                  <a:schemeClr val="bg1"/>
                </a:solidFill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CB05-4513-9A17-4AC6D432132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7-CB05-4513-9A17-4AC6D4321321}"/>
              </c:ext>
            </c:extLst>
          </c:dPt>
          <c:dLbls>
            <c:dLbl>
              <c:idx val="0"/>
              <c:layout>
                <c:manualLayout>
                  <c:x val="-9.919371789950833E-2"/>
                  <c:y val="-4.9140181487749936E-2"/>
                </c:manualLayout>
              </c:layout>
              <c:numFmt formatCode="#,##0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B05-4513-9A17-4AC6D4321321}"/>
                </c:ext>
              </c:extLst>
            </c:dLbl>
            <c:dLbl>
              <c:idx val="2"/>
              <c:layout>
                <c:manualLayout>
                  <c:x val="-3.7129153127971874E-2"/>
                  <c:y val="-8.0553401948659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05-4513-9A17-4AC6D4321321}"/>
                </c:ext>
              </c:extLst>
            </c:dLbl>
            <c:dLbl>
              <c:idx val="3"/>
              <c:layout>
                <c:manualLayout>
                  <c:x val="-5.1848466672815015E-2"/>
                  <c:y val="-9.924556503142589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240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05-4513-9A17-4AC6D43213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48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05-4513-9A17-4AC6D43213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49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05-4513-9A17-4AC6D43213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50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05-4513-9A17-4AC6D43213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51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05-4513-9A17-4AC6D43213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52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05-4513-9A17-4AC6D43213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2022  факт</c:v>
                </c:pt>
                <c:pt idx="1">
                  <c:v>6М 2023 факт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298</c:v>
                </c:pt>
                <c:pt idx="1">
                  <c:v>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B05-4513-9A17-4AC6D4321321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</c:strCache>
            </c:strRef>
          </c:tx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B05-4513-9A17-4AC6D4321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92736"/>
        <c:axId val="151227008"/>
      </c:lineChart>
      <c:catAx>
        <c:axId val="15121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FF">
                <a:lumMod val="85000"/>
              </a:srgbClr>
            </a:solidFill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51225472"/>
        <c:crosses val="autoZero"/>
        <c:auto val="1"/>
        <c:lblAlgn val="ctr"/>
        <c:lblOffset val="100"/>
        <c:tickLblSkip val="1"/>
        <c:noMultiLvlLbl val="0"/>
      </c:catAx>
      <c:valAx>
        <c:axId val="15122547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8575">
            <a:noFill/>
          </a:ln>
        </c:spPr>
        <c:crossAx val="151215488"/>
        <c:crosses val="autoZero"/>
        <c:crossBetween val="between"/>
      </c:valAx>
      <c:valAx>
        <c:axId val="151227008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one"/>
        <c:spPr>
          <a:ln w="28575">
            <a:noFill/>
          </a:ln>
        </c:spPr>
        <c:crossAx val="142692736"/>
        <c:crosses val="max"/>
        <c:crossBetween val="between"/>
      </c:valAx>
      <c:catAx>
        <c:axId val="14269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2270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latin typeface="PFDinTextCondPro-Medium" panose="02000500000000020004"/>
        </a:defRPr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30576131687247"/>
          <c:y val="0.18271380471380474"/>
          <c:w val="0.39383893814151705"/>
          <c:h val="0.72083607347205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7-4227-A473-53565FE411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7-4227-A473-53565FE411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97-4227-A473-53565FE411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97-4227-A473-53565FE411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97-4227-A473-53565FE411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97-4227-A473-53565FE41126}"/>
              </c:ext>
            </c:extLst>
          </c:dPt>
          <c:dLbls>
            <c:dLbl>
              <c:idx val="0"/>
              <c:layout>
                <c:manualLayout>
                  <c:x val="0.13936977521125909"/>
                  <c:y val="7.09724989226897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97-4227-A473-53565FE41126}"/>
                </c:ext>
              </c:extLst>
            </c:dLbl>
            <c:dLbl>
              <c:idx val="1"/>
              <c:layout>
                <c:manualLayout>
                  <c:x val="-0.22494567353479161"/>
                  <c:y val="0.281818515372749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491028806584363"/>
                      <c:h val="0.22300757575757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97-4227-A473-53565FE41126}"/>
                </c:ext>
              </c:extLst>
            </c:dLbl>
            <c:dLbl>
              <c:idx val="2"/>
              <c:layout>
                <c:manualLayout>
                  <c:x val="-0.31249206361203913"/>
                  <c:y val="9.85442259291410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28580246913575"/>
                      <c:h val="0.29885732323232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697-4227-A473-53565FE41126}"/>
                </c:ext>
              </c:extLst>
            </c:dLbl>
            <c:dLbl>
              <c:idx val="3"/>
              <c:layout>
                <c:manualLayout>
                  <c:x val="-0.21319594563952171"/>
                  <c:y val="-0.196768186246650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893622167465344"/>
                      <c:h val="0.255078190868155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697-4227-A473-53565FE411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97-4227-A473-53565FE41126}"/>
                </c:ext>
              </c:extLst>
            </c:dLbl>
            <c:dLbl>
              <c:idx val="5"/>
              <c:layout>
                <c:manualLayout>
                  <c:x val="0.27771329987452931"/>
                  <c:y val="-0.106536033687024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517354235007787"/>
                      <c:h val="0.22128772927973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697-4227-A473-53565FE411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5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Технологическое присоединение</c:v>
                </c:pt>
                <c:pt idx="1">
                  <c:v>Реконструкция, модернизация, техническое перевооружение</c:v>
                </c:pt>
                <c:pt idx="2">
                  <c:v>Инвестиционные проекты, реализация которых обуславливается СИПР</c:v>
                </c:pt>
                <c:pt idx="3">
                  <c:v>Прочее новое строительство объектов электросетевого хозяйства</c:v>
                </c:pt>
                <c:pt idx="4">
                  <c:v>Покупка земельных участков для целей реализации инвестиционных проектов</c:v>
                </c:pt>
                <c:pt idx="5">
                  <c:v>Прочие инвестиционные проекты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2055.4977788040001</c:v>
                </c:pt>
                <c:pt idx="1">
                  <c:v>693.95893273400009</c:v>
                </c:pt>
                <c:pt idx="2">
                  <c:v>4.8820120000000002E-2</c:v>
                </c:pt>
                <c:pt idx="3">
                  <c:v>8.9063541900000001</c:v>
                </c:pt>
                <c:pt idx="4">
                  <c:v>0</c:v>
                </c:pt>
                <c:pt idx="5">
                  <c:v>455.66875792600007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97-4227-A473-53565FE41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000" b="0" kern="1200">
          <a:solidFill>
            <a:schemeClr val="bg1">
              <a:lumMod val="50000"/>
            </a:schemeClr>
          </a:solidFill>
          <a:effectLst/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793384"/>
        <c:axId val="1627937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2018</c:v>
                      </c:pt>
                      <c:pt idx="1">
                        <c:v>6М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2B5-4131-AC35-ED3F9F3A722E}"/>
                  </c:ext>
                </c:extLst>
              </c15:ser>
            </c15:filteredBarSeries>
          </c:ext>
        </c:extLst>
      </c:barChart>
      <c:catAx>
        <c:axId val="16279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62793776"/>
        <c:crosses val="autoZero"/>
        <c:auto val="1"/>
        <c:lblAlgn val="ctr"/>
        <c:lblOffset val="100"/>
        <c:noMultiLvlLbl val="0"/>
      </c:catAx>
      <c:valAx>
        <c:axId val="1627937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27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94876029005657"/>
          <c:y val="8.3667531823581345E-2"/>
          <c:w val="0.5767007153185012"/>
          <c:h val="0.54675743657042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1F3-4C38-9255-BFC1AF8AF495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Заёмные средства*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5598263583049798E-3"/>
                  <c:y val="-3.09718107011740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F3-4C38-9255-BFC1AF8AF495}"/>
                </c:ext>
              </c:extLst>
            </c:dLbl>
            <c:dLbl>
              <c:idx val="1"/>
              <c:layout>
                <c:manualLayout>
                  <c:x val="2.7799131791524899E-3"/>
                  <c:y val="-2.17279446416933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200" b="0" i="0" u="none" strike="noStrike" kern="1200" baseline="0">
                      <a:solidFill>
                        <a:srgbClr val="3C3C3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F3-4C38-9255-BFC1AF8AF49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Лист1!$B$5:$C$5</c:f>
              <c:numCache>
                <c:formatCode>#,##0</c:formatCode>
                <c:ptCount val="2"/>
                <c:pt idx="0">
                  <c:v>17278.7</c:v>
                </c:pt>
                <c:pt idx="1">
                  <c:v>11273.7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282276168"/>
        <c:axId val="282276560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Соотношение Долга к EBITDA за 12 месяцев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063951136568597E-2"/>
                  <c:y val="6.02465946599464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129569345481487E-2"/>
                      <c:h val="0.10369971623231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1F3-4C38-9255-BFC1AF8AF495}"/>
                </c:ext>
              </c:extLst>
            </c:dLbl>
            <c:dLbl>
              <c:idx val="1"/>
              <c:layout>
                <c:manualLayout>
                  <c:x val="-2.0810386280975236E-2"/>
                  <c:y val="2.06824953821677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F3-4C38-9255-BFC1AF8AF495}"/>
                </c:ext>
              </c:extLst>
            </c:dLbl>
            <c:dLbl>
              <c:idx val="2"/>
              <c:layout>
                <c:manualLayout>
                  <c:x val="-1.179956305026160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3-4C38-9255-BFC1AF8AF495}"/>
                </c:ext>
              </c:extLst>
            </c:dLbl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1.21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054047"/>
        <c:axId val="2101057375"/>
      </c:lineChart>
      <c:catAx>
        <c:axId val="28227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282276560"/>
        <c:crosses val="autoZero"/>
        <c:auto val="1"/>
        <c:lblAlgn val="ctr"/>
        <c:lblOffset val="100"/>
        <c:noMultiLvlLbl val="0"/>
      </c:catAx>
      <c:valAx>
        <c:axId val="282276560"/>
        <c:scaling>
          <c:orientation val="minMax"/>
          <c:max val="18000"/>
          <c:min val="8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82276168"/>
        <c:crosses val="autoZero"/>
        <c:crossBetween val="between"/>
        <c:majorUnit val="3000"/>
      </c:valAx>
      <c:valAx>
        <c:axId val="2101057375"/>
        <c:scaling>
          <c:orientation val="minMax"/>
          <c:max val="2.5"/>
          <c:min val="0.70000000000000007"/>
        </c:scaling>
        <c:delete val="0"/>
        <c:axPos val="r"/>
        <c:numFmt formatCode="General" sourceLinked="1"/>
        <c:majorTickMark val="out"/>
        <c:minorTickMark val="none"/>
        <c:tickLblPos val="none"/>
        <c:spPr>
          <a:solidFill>
            <a:schemeClr val="bg1"/>
          </a:solidFill>
          <a:ln>
            <a:noFill/>
          </a:ln>
        </c:spPr>
        <c:crossAx val="2101054047"/>
        <c:crosses val="max"/>
        <c:crossBetween val="between"/>
      </c:valAx>
      <c:catAx>
        <c:axId val="21010540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1057375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8.765110032028102E-2"/>
          <c:y val="0.7741280816678322"/>
          <c:w val="0.80877830420008667"/>
          <c:h val="0.16891354408834502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100">
          <a:latin typeface="+mn-lt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9480825557037"/>
          <c:y val="0.23512726736304163"/>
          <c:w val="0.8401781433720138"/>
          <c:h val="0.47464163662063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1852</c:v>
                </c:pt>
                <c:pt idx="1">
                  <c:v>8293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7-422A-A580-DE411BB6D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736991"/>
        <c:axId val="370731167"/>
      </c:barChart>
      <c:catAx>
        <c:axId val="370736991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31167"/>
        <c:crossesAt val="0"/>
        <c:auto val="1"/>
        <c:lblAlgn val="ctr"/>
        <c:lblOffset val="100"/>
        <c:tickLblSkip val="1"/>
        <c:noMultiLvlLbl val="0"/>
      </c:catAx>
      <c:valAx>
        <c:axId val="3707311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3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101343296070998E-2"/>
          <c:y val="8.9003320423983137E-2"/>
          <c:w val="0.92977302157984054"/>
          <c:h val="0.6929230342221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ээ, млн кВт*ч</c:v>
                </c:pt>
              </c:strCache>
            </c:strRef>
          </c:tx>
          <c:spPr>
            <a:solidFill>
              <a:srgbClr val="0C5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AD-460E-A551-85CA99C820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AD-460E-A551-85CA99C820D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D0346F0-B314-45B9-B231-D850AC1ABC01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9AD-460E-A551-85CA99C820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165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AD-460E-A551-85CA99C82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148</c:v>
                </c:pt>
                <c:pt idx="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D-460E-A551-85CA99C820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69AD-460E-A551-85CA99C82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14992"/>
        <c:axId val="150415384"/>
      </c:barChart>
      <c:catAx>
        <c:axId val="150414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crossAx val="150415384"/>
        <c:crosses val="autoZero"/>
        <c:auto val="1"/>
        <c:lblAlgn val="ctr"/>
        <c:lblOffset val="100"/>
        <c:noMultiLvlLbl val="0"/>
      </c:catAx>
      <c:valAx>
        <c:axId val="150415384"/>
        <c:scaling>
          <c:orientation val="minMax"/>
          <c:max val="3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041499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3381452318461"/>
          <c:y val="0.11924087185949052"/>
          <c:w val="0.81694903762029747"/>
          <c:h val="0.51559021253950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Лист2!$B$46</c:f>
              <c:strCache>
                <c:ptCount val="1"/>
                <c:pt idx="0">
                  <c:v>Отпуск из сети*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rgbClr val="0C5B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22C-47E5-BA55-AEAB88EFF9E8}"/>
              </c:ext>
            </c:extLst>
          </c:dPt>
          <c:dLbls>
            <c:dLbl>
              <c:idx val="0"/>
              <c:layout>
                <c:manualLayout>
                  <c:x val="0"/>
                  <c:y val="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2C-47E5-BA55-AEAB88EFF9E8}"/>
                </c:ext>
              </c:extLst>
            </c:dLbl>
            <c:dLbl>
              <c:idx val="1"/>
              <c:layout>
                <c:manualLayout>
                  <c:x val="0"/>
                  <c:y val="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2C-47E5-BA55-AEAB88EFF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Лист2!$A$47:$A$48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Лист2!$B$47:$B$48</c:f>
              <c:numCache>
                <c:formatCode>#,##0</c:formatCode>
                <c:ptCount val="2"/>
                <c:pt idx="0">
                  <c:v>16166</c:v>
                </c:pt>
                <c:pt idx="1">
                  <c:v>15978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C-47E5-BA55-AEAB88EFF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9122415"/>
        <c:axId val="1346279999"/>
      </c:barChart>
      <c:lineChart>
        <c:grouping val="standard"/>
        <c:varyColors val="0"/>
        <c:ser>
          <c:idx val="1"/>
          <c:order val="1"/>
          <c:tx>
            <c:strRef>
              <c:f>Лист2!$C$46</c:f>
              <c:strCache>
                <c:ptCount val="1"/>
                <c:pt idx="0">
                  <c:v>Средняя продолжительность прекращения энергоснабжения потребителей (в сети 0,4 кВ и выше)</c:v>
                </c:pt>
              </c:strCache>
            </c:strRef>
          </c:tx>
          <c:spPr>
            <a:ln w="28575" cap="rnd">
              <a:solidFill>
                <a:srgbClr val="4FC5B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C5B5"/>
              </a:solidFill>
              <a:ln w="9525">
                <a:solidFill>
                  <a:srgbClr val="4FC5B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4FC5B5"/>
                </a:solidFill>
                <a:ln w="9525">
                  <a:solidFill>
                    <a:srgbClr val="4FC5B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22C-47E5-BA55-AEAB88EFF9E8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-8.692636327137078E-2"/>
                </c:manualLayout>
              </c:layout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2C-47E5-BA55-AEAB88EFF9E8}"/>
                </c:ext>
              </c:extLst>
            </c:dLbl>
            <c:dLbl>
              <c:idx val="1"/>
              <c:layout>
                <c:manualLayout>
                  <c:x val="-4.7222222222222325E-2"/>
                  <c:y val="-0.1105583387625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EA909-3646-4A00-BA96-E5212D7E16EF}" type="VALUE">
                      <a:rPr lang="en-US" sz="1000" b="1" i="0" baseline="0">
                        <a:solidFill>
                          <a:schemeClr val="bg1"/>
                        </a:solidFill>
                      </a:rPr>
                      <a:pPr>
                        <a:defRPr sz="10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22C-47E5-BA55-AEAB88EFF9E8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Лист2!$A$47:$A$48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Лист2!$C$47:$C$48</c:f>
              <c:numCache>
                <c:formatCode>General</c:formatCode>
                <c:ptCount val="2"/>
                <c:pt idx="0">
                  <c:v>3.26</c:v>
                </c:pt>
                <c:pt idx="1">
                  <c:v>2.99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2C-47E5-BA55-AEAB88EFF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214287"/>
        <c:axId val="1351300495"/>
      </c:lineChart>
      <c:catAx>
        <c:axId val="124912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FFFFFF">
                <a:lumMod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6279999"/>
        <c:crosses val="autoZero"/>
        <c:auto val="1"/>
        <c:lblAlgn val="ctr"/>
        <c:lblOffset val="100"/>
        <c:noMultiLvlLbl val="0"/>
      </c:catAx>
      <c:valAx>
        <c:axId val="1346279999"/>
        <c:scaling>
          <c:orientation val="minMax"/>
          <c:min val="1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9122415"/>
        <c:crosses val="autoZero"/>
        <c:crossBetween val="between"/>
        <c:majorUnit val="100"/>
        <c:minorUnit val="50"/>
      </c:valAx>
      <c:valAx>
        <c:axId val="1351300495"/>
        <c:scaling>
          <c:orientation val="minMax"/>
          <c:min val="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214287"/>
        <c:crosses val="max"/>
        <c:crossBetween val="between"/>
        <c:majorUnit val="0.1"/>
        <c:minorUnit val="5.000000000000001E-2"/>
      </c:valAx>
      <c:catAx>
        <c:axId val="12392142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13004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003500156820388E-2"/>
          <c:y val="0.75981971610717125"/>
          <c:w val="0.9655570422844042"/>
          <c:h val="0.18934500472430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A0-4F34-8100-687FA3688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A0-4F34-8100-687FA3688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A0-4F34-8100-687FA36883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A0-4F34-8100-687FA368835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79,53%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A0-4F34-8100-687FA36883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18,26%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A0-4F34-8100-687FA368835D}"/>
                </c:ext>
              </c:extLst>
            </c:dLbl>
            <c:dLbl>
              <c:idx val="2"/>
              <c:layout>
                <c:manualLayout>
                  <c:x val="-7.7568237217455441E-2"/>
                  <c:y val="-0.146287782954346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0,40%</a:t>
                    </a:r>
                  </a:p>
                </c:rich>
              </c:tx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A0-4F34-8100-687FA368835D}"/>
                </c:ext>
              </c:extLst>
            </c:dLbl>
            <c:dLbl>
              <c:idx val="3"/>
              <c:layout>
                <c:manualLayout>
                  <c:x val="7.3874511635671852E-2"/>
                  <c:y val="-0.15673691030822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1,81%</a:t>
                    </a:r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2A0-4F34-8100-687FA3688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Выручка от услуг по передаче электроэнергии</c:v>
                </c:pt>
                <c:pt idx="1">
                  <c:v>Выручка от реализации электроэнергии и мощности</c:v>
                </c:pt>
                <c:pt idx="2">
                  <c:v>Выручка от услуг по технологическому присоединению</c:v>
                </c:pt>
                <c:pt idx="3">
                  <c:v>Прочая выручка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General">
                  <c:v>39503777</c:v>
                </c:pt>
                <c:pt idx="1">
                  <c:v>9150803</c:v>
                </c:pt>
                <c:pt idx="2" formatCode="General">
                  <c:v>830020</c:v>
                </c:pt>
                <c:pt idx="3" formatCode="General">
                  <c:v>866912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A0-4F34-8100-687FA36883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A12-429D-8145-925B2AF8E5F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12-429D-8145-925B2AF8E5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_-* #\ ##0_-;\-* #\ ##0_-;_-* &quot;-&quot;??_-;_-@_-">
                  <c:v>25789</c:v>
                </c:pt>
                <c:pt idx="1">
                  <c:v>29624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9-401A-A554-F06789BDD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583752"/>
        <c:axId val="356584144"/>
      </c:barChart>
      <c:catAx>
        <c:axId val="35658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584144"/>
        <c:crosses val="autoZero"/>
        <c:auto val="1"/>
        <c:lblAlgn val="ctr"/>
        <c:lblOffset val="100"/>
        <c:noMultiLvlLbl val="0"/>
      </c:catAx>
      <c:valAx>
        <c:axId val="356584144"/>
        <c:scaling>
          <c:orientation val="minMax"/>
          <c:min val="0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35658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A0-4F34-8100-687FA3688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A0-4F34-8100-687FA3688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A0-4F34-8100-687FA36883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A0-4F34-8100-687FA368835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78,86%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A0-4F34-8100-687FA36883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18,71%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A0-4F34-8100-687FA368835D}"/>
                </c:ext>
              </c:extLst>
            </c:dLbl>
            <c:dLbl>
              <c:idx val="2"/>
              <c:layout>
                <c:manualLayout>
                  <c:x val="-7.3874511635671866E-2"/>
                  <c:y val="-0.141063219277405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0,77%</a:t>
                    </a:r>
                  </a:p>
                </c:rich>
              </c:tx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52009750272154"/>
                      <c:h val="9.07247539415630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2A0-4F34-8100-687FA368835D}"/>
                </c:ext>
              </c:extLst>
            </c:dLbl>
            <c:dLbl>
              <c:idx val="3"/>
              <c:layout>
                <c:manualLayout>
                  <c:x val="0.12928039536242567"/>
                  <c:y val="-0.146287782954346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1,66%</a:t>
                    </a:r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2A0-4F34-8100-687FA3688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Выручка от услуг по передаче электроэнергии</c:v>
                </c:pt>
                <c:pt idx="1">
                  <c:v>Выручка от реализации электроэнергии и мощности</c:v>
                </c:pt>
                <c:pt idx="2">
                  <c:v>Выручка от услуг по технологическому присоединению</c:v>
                </c:pt>
                <c:pt idx="3">
                  <c:v>Прочая выручка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23362337</c:v>
                </c:pt>
                <c:pt idx="1">
                  <c:v>5541159</c:v>
                </c:pt>
                <c:pt idx="2">
                  <c:v>227665</c:v>
                </c:pt>
                <c:pt idx="3">
                  <c:v>492546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A0-4F34-8100-687FA36883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44481995705388"/>
          <c:y val="2.4309442267542912E-2"/>
          <c:w val="0.34405782154182896"/>
          <c:h val="0.97569055773245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0.1118998414098429"/>
          <c:w val="0.90543354354118544"/>
          <c:h val="0.764201973900223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сл10!$B$37:$C$37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сл10!$B$39:$C$39</c:f>
              <c:numCache>
                <c:formatCode>#,##0</c:formatCode>
                <c:ptCount val="2"/>
                <c:pt idx="0">
                  <c:v>2276</c:v>
                </c:pt>
                <c:pt idx="1">
                  <c:v>2619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5-4BD7-8EF2-661D3C8CBC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339912"/>
        <c:axId val="2438219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strCache>
                      <c:ptCount val="2"/>
                      <c:pt idx="0">
                        <c:v>6М 2022</c:v>
                      </c:pt>
                      <c:pt idx="1">
                        <c:v>6М 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8D5-4BD7-8EF2-661D3C8CBCE5}"/>
                  </c:ext>
                </c:extLst>
              </c15:ser>
            </c15:filteredBarSeries>
          </c:ext>
        </c:extLst>
      </c:barChart>
      <c:catAx>
        <c:axId val="24333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821976"/>
        <c:crosses val="autoZero"/>
        <c:auto val="1"/>
        <c:lblAlgn val="ctr"/>
        <c:lblOffset val="100"/>
        <c:noMultiLvlLbl val="0"/>
      </c:catAx>
      <c:valAx>
        <c:axId val="24382197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4333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09640"/>
        <c:axId val="284510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2018</c:v>
                      </c:pt>
                      <c:pt idx="1">
                        <c:v>6М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083-4259-8547-7F38BA5A331B}"/>
                  </c:ext>
                </c:extLst>
              </c15:ser>
            </c15:filteredBarSeries>
          </c:ext>
        </c:extLst>
      </c:barChart>
      <c:catAx>
        <c:axId val="28450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84510032"/>
        <c:crosses val="autoZero"/>
        <c:auto val="1"/>
        <c:lblAlgn val="ctr"/>
        <c:lblOffset val="100"/>
        <c:noMultiLvlLbl val="0"/>
      </c:catAx>
      <c:valAx>
        <c:axId val="2845100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5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6.2842230374668351E-2"/>
          <c:w val="0.90543354354118544"/>
          <c:h val="0.75661204175890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сл10!$B$37:$C$37</c:f>
              <c:strCache>
                <c:ptCount val="2"/>
                <c:pt idx="0">
                  <c:v>6М 2022</c:v>
                </c:pt>
                <c:pt idx="1">
                  <c:v>6М 2023</c:v>
                </c:pt>
              </c:strCache>
            </c:strRef>
          </c:cat>
          <c:val>
            <c:numRef>
              <c:f>сл10!$B$39:$C$39</c:f>
              <c:numCache>
                <c:formatCode>#,##0</c:formatCode>
                <c:ptCount val="2"/>
                <c:pt idx="0">
                  <c:v>6964</c:v>
                </c:pt>
                <c:pt idx="1">
                  <c:v>7949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7-44D9-A7F0-F8A1F74CCC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10816"/>
        <c:axId val="284511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strCache>
                      <c:ptCount val="2"/>
                      <c:pt idx="0">
                        <c:v>6М 2022</c:v>
                      </c:pt>
                      <c:pt idx="1">
                        <c:v>6М 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C47-44D9-A7F0-F8A1F74CCCF5}"/>
                  </c:ext>
                </c:extLst>
              </c15:ser>
            </c15:filteredBarSeries>
          </c:ext>
        </c:extLst>
      </c:barChart>
      <c:catAx>
        <c:axId val="2845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1208"/>
        <c:crosses val="autoZero"/>
        <c:auto val="1"/>
        <c:lblAlgn val="ctr"/>
        <c:lblOffset val="100"/>
        <c:noMultiLvlLbl val="0"/>
      </c:catAx>
      <c:valAx>
        <c:axId val="28451120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45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0.08226</cdr:x>
      <cdr:y>0.0903</cdr:y>
    </cdr:from>
    <cdr:to>
      <cdr:x>0.19182</cdr:x>
      <cdr:y>0.26964</cdr:y>
    </cdr:to>
    <cdr:sp macro="" textlink="">
      <cdr:nvSpPr>
        <cdr:cNvPr id="3" name="object 19"/>
        <cdr:cNvSpPr/>
      </cdr:nvSpPr>
      <cdr:spPr>
        <a:xfrm xmlns:a="http://schemas.openxmlformats.org/drawingml/2006/main">
          <a:off x="360039" y="231346"/>
          <a:ext cx="479531" cy="459458"/>
        </a:xfrm>
        <a:prstGeom xmlns:a="http://schemas.openxmlformats.org/drawingml/2006/main" prst="rect">
          <a:avLst/>
        </a:prstGeom>
        <a:blipFill xmlns:a="http://schemas.openxmlformats.org/drawingml/2006/main" dpi="0" rotWithShape="1">
          <a:blip xmlns:r="http://schemas.openxmlformats.org/officeDocument/2006/relationships" r:embed="rId1" cstate="print">
            <a:grayscl/>
          </a:blip>
          <a:srcRect/>
          <a:stretch>
            <a:fillRect/>
          </a:stretch>
        </a:blip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0.08226</cdr:x>
      <cdr:y>0.42572</cdr:y>
    </cdr:from>
    <cdr:to>
      <cdr:x>0.19183</cdr:x>
      <cdr:y>0.58424</cdr:y>
    </cdr:to>
    <cdr:grpSp>
      <cdr:nvGrpSpPr>
        <cdr:cNvPr id="4" name="Группа 3">
          <a:extLst xmlns:a="http://schemas.openxmlformats.org/drawingml/2006/main">
            <a:ext uri="{FF2B5EF4-FFF2-40B4-BE49-F238E27FC236}">
              <a16:creationId xmlns:a16="http://schemas.microsoft.com/office/drawing/2014/main" id="{711FD0A2-006E-4C35-A24D-4342F90DC566}"/>
            </a:ext>
          </a:extLst>
        </cdr:cNvPr>
        <cdr:cNvGrpSpPr/>
      </cdr:nvGrpSpPr>
      <cdr:grpSpPr>
        <a:xfrm xmlns:a="http://schemas.openxmlformats.org/drawingml/2006/main">
          <a:off x="317932" y="1009658"/>
          <a:ext cx="423484" cy="375953"/>
          <a:chOff x="6757003" y="4259618"/>
          <a:chExt cx="255621" cy="276923"/>
        </a:xfrm>
      </cdr:grpSpPr>
      <cdr:sp macro="" textlink="">
        <cdr:nvSpPr>
          <cdr:cNvPr id="5" name="Овал 4"/>
          <cdr:cNvSpPr/>
        </cdr:nvSpPr>
        <cdr:spPr bwMode="auto">
          <a:xfrm xmlns:a="http://schemas.openxmlformats.org/drawingml/2006/main">
            <a:off x="6757003" y="4259618"/>
            <a:ext cx="255621" cy="276923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B6B6D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  <cdr:txBody>
          <a:bodyPr xmlns:a="http://schemas.openxmlformats.org/drawingml/2006/main"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defTabSz="889000" fontAlgn="base"/>
            <a:r>
              <a:rPr lang="ru-RU" sz="3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0101…</a:t>
            </a:r>
          </a:p>
        </cdr:txBody>
      </cdr:sp>
      <cdr:cxnSp macro="">
        <cdr:nvCxnSpPr>
          <cdr:cNvPr id="6" name="Прямая соединительная линия 5">
            <a:extLst xmlns:a="http://schemas.openxmlformats.org/drawingml/2006/main">
              <a:ext uri="{FF2B5EF4-FFF2-40B4-BE49-F238E27FC236}">
                <a16:creationId xmlns:a16="http://schemas.microsoft.com/office/drawing/2014/main" id="{9B72D9A1-A4DA-4A9D-AE9E-F4E5E8789B2A}"/>
              </a:ext>
            </a:extLst>
          </cdr:cNvPr>
          <cdr:cNvCxnSpPr/>
        </cdr:nvCxnSpPr>
        <cdr:spPr bwMode="auto">
          <a:xfrm xmlns:a="http://schemas.openxmlformats.org/drawingml/2006/main">
            <a:off x="6794438" y="4469121"/>
            <a:ext cx="180751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7" name="Прямая соединительная линия 6">
            <a:extLst xmlns:a="http://schemas.openxmlformats.org/drawingml/2006/main">
              <a:ext uri="{FF2B5EF4-FFF2-40B4-BE49-F238E27FC236}">
                <a16:creationId xmlns:a16="http://schemas.microsoft.com/office/drawing/2014/main" id="{5A6C02C3-0A12-4511-8410-F8D037DE0418}"/>
              </a:ext>
            </a:extLst>
          </cdr:cNvPr>
          <cdr:cNvCxnSpPr/>
        </cdr:nvCxnSpPr>
        <cdr:spPr bwMode="auto">
          <a:xfrm xmlns:a="http://schemas.openxmlformats.org/drawingml/2006/main">
            <a:off x="6821028" y="4417428"/>
            <a:ext cx="1197" cy="553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1F14ACA0-418B-48C6-988E-45302C06D29D}"/>
              </a:ext>
            </a:extLst>
          </cdr:cNvPr>
          <cdr:cNvCxnSpPr/>
        </cdr:nvCxnSpPr>
        <cdr:spPr bwMode="auto">
          <a:xfrm xmlns:a="http://schemas.openxmlformats.org/drawingml/2006/main">
            <a:off x="6947761" y="4417428"/>
            <a:ext cx="1197" cy="553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84017D5E-DA93-494F-B5BF-23DBBE3888D2}"/>
              </a:ext>
            </a:extLst>
          </cdr:cNvPr>
          <cdr:cNvCxnSpPr/>
        </cdr:nvCxnSpPr>
        <cdr:spPr bwMode="auto">
          <a:xfrm xmlns:a="http://schemas.openxmlformats.org/drawingml/2006/main">
            <a:off x="6884094" y="4441849"/>
            <a:ext cx="1197" cy="27692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0" name="Прямая соединительная линия 9">
            <a:extLst xmlns:a="http://schemas.openxmlformats.org/drawingml/2006/main">
              <a:ext uri="{FF2B5EF4-FFF2-40B4-BE49-F238E27FC236}">
                <a16:creationId xmlns:a16="http://schemas.microsoft.com/office/drawing/2014/main" id="{067BA02A-1428-469D-8C24-1E990EFC7B13}"/>
              </a:ext>
            </a:extLst>
          </cdr:cNvPr>
          <cdr:cNvCxnSpPr/>
        </cdr:nvCxnSpPr>
        <cdr:spPr bwMode="auto">
          <a:xfrm xmlns:a="http://schemas.openxmlformats.org/drawingml/2006/main">
            <a:off x="6838219" y="4362863"/>
            <a:ext cx="9319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1" name="Прямая соединительная линия 10">
            <a:extLst xmlns:a="http://schemas.openxmlformats.org/drawingml/2006/main">
              <a:ext uri="{FF2B5EF4-FFF2-40B4-BE49-F238E27FC236}">
                <a16:creationId xmlns:a16="http://schemas.microsoft.com/office/drawing/2014/main" id="{5227D756-049C-4EC6-8438-4FECDE563FCF}"/>
              </a:ext>
            </a:extLst>
          </cdr:cNvPr>
          <cdr:cNvCxnSpPr/>
        </cdr:nvCxnSpPr>
        <cdr:spPr bwMode="auto">
          <a:xfrm xmlns:a="http://schemas.openxmlformats.org/drawingml/2006/main" flipV="1">
            <a:off x="6929593" y="4359826"/>
            <a:ext cx="0" cy="83077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2" name="Прямая соединительная линия 11">
            <a:extLst xmlns:a="http://schemas.openxmlformats.org/drawingml/2006/main">
              <a:ext uri="{FF2B5EF4-FFF2-40B4-BE49-F238E27FC236}">
                <a16:creationId xmlns:a16="http://schemas.microsoft.com/office/drawing/2014/main" id="{380EAE9E-7BBB-4D0A-BF28-7A18A833C742}"/>
              </a:ext>
            </a:extLst>
          </cdr:cNvPr>
          <cdr:cNvCxnSpPr/>
        </cdr:nvCxnSpPr>
        <cdr:spPr bwMode="auto">
          <a:xfrm xmlns:a="http://schemas.openxmlformats.org/drawingml/2006/main" flipV="1">
            <a:off x="6840388" y="4359826"/>
            <a:ext cx="0" cy="83077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3" name="Прямая соединительная линия 12">
            <a:extLst xmlns:a="http://schemas.openxmlformats.org/drawingml/2006/main">
              <a:ext uri="{FF2B5EF4-FFF2-40B4-BE49-F238E27FC236}">
                <a16:creationId xmlns:a16="http://schemas.microsoft.com/office/drawing/2014/main" id="{0EE3470B-F3A4-4715-BDB9-753C5DD42E4E}"/>
              </a:ext>
            </a:extLst>
          </cdr:cNvPr>
          <cdr:cNvCxnSpPr/>
        </cdr:nvCxnSpPr>
        <cdr:spPr bwMode="auto">
          <a:xfrm xmlns:a="http://schemas.openxmlformats.org/drawingml/2006/main" flipV="1">
            <a:off x="6885749" y="4333557"/>
            <a:ext cx="0" cy="27692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4" name="Прямая соединительная линия 13">
            <a:extLst xmlns:a="http://schemas.openxmlformats.org/drawingml/2006/main">
              <a:ext uri="{FF2B5EF4-FFF2-40B4-BE49-F238E27FC236}">
                <a16:creationId xmlns:a16="http://schemas.microsoft.com/office/drawing/2014/main" id="{539095A1-8321-4D43-981F-4FFB31140BA4}"/>
              </a:ext>
            </a:extLst>
          </cdr:cNvPr>
          <cdr:cNvCxnSpPr/>
        </cdr:nvCxnSpPr>
        <cdr:spPr bwMode="auto">
          <a:xfrm xmlns:a="http://schemas.openxmlformats.org/drawingml/2006/main">
            <a:off x="6884094" y="4283769"/>
            <a:ext cx="1197" cy="553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0.49948</cdr:x>
      <cdr:y>0.46319</cdr:y>
    </cdr:from>
    <cdr:to>
      <cdr:x>0.7417</cdr:x>
      <cdr:y>0.64614</cdr:y>
    </cdr:to>
    <cdr:sp macro="" textlink="">
      <cdr:nvSpPr>
        <cdr:cNvPr id="3" name="Поле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7471" y="1100547"/>
          <a:ext cx="1177189" cy="4346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rot="0" vert="horz" wrap="square" lIns="91440" tIns="45720" rIns="91440" bIns="45720" anchor="t" anchorCtr="0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cs typeface="Arial" panose="020B0604020202020204" pitchFamily="34" charset="0"/>
            </a:rPr>
            <a:t>3 214 млн</a:t>
          </a:r>
          <a:r>
            <a:rPr lang="en-US" sz="1200" b="1" dirty="0">
              <a:cs typeface="Arial" panose="020B0604020202020204" pitchFamily="34" charset="0"/>
            </a:rPr>
            <a:t> </a:t>
          </a:r>
          <a:r>
            <a:rPr lang="ru-RU" sz="1200" b="1" dirty="0">
              <a:cs typeface="Arial" panose="020B0604020202020204" pitchFamily="34" charset="0"/>
            </a:rPr>
            <a:t>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18.09.2023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5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  |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МЕСЯЦ 2021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386516"/>
            <a:ext cx="6952972" cy="431355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05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</p:sldLayoutIdLst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akmrating.ru/pressrelizy2/2023/pressreliz12072023_rating_otchetnosty_rossety_severo-zapa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cra-ratings.ru/press-releases/4139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5760640" cy="1329595"/>
          </a:xfrm>
        </p:spPr>
        <p:txBody>
          <a:bodyPr/>
          <a:lstStyle/>
          <a:p>
            <a:r>
              <a:rPr lang="ru-RU" dirty="0"/>
              <a:t>КОНСОЛИДИРОВАННЫЕ ФИНАНСОВЫЕ</a:t>
            </a:r>
            <a:r>
              <a:rPr lang="en-US" dirty="0"/>
              <a:t> </a:t>
            </a:r>
            <a:r>
              <a:rPr lang="ru-RU" dirty="0"/>
              <a:t>РЕЗУЛЬТАТЫ ПО МСФО ГРУППЫ КОМПАНИЙ ПАО «РОССЕТИ СЕВЕРО-ЗАПАД»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 6 МЕСЯЦЕВ 2023 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8383" y="5733257"/>
            <a:ext cx="1645401" cy="269875"/>
          </a:xfrm>
        </p:spPr>
        <p:txBody>
          <a:bodyPr/>
          <a:lstStyle/>
          <a:p>
            <a:r>
              <a:rPr lang="ru-RU" dirty="0"/>
              <a:t>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03848" y="5733257"/>
            <a:ext cx="1152127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+mj-lt"/>
              </a:rPr>
              <a:t>Сентябрь 2023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427984" y="5733257"/>
            <a:ext cx="1440160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+mj-lt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B91F27BF-B48B-4695-A87E-43091A254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662948"/>
              </p:ext>
            </p:extLst>
          </p:nvPr>
        </p:nvGraphicFramePr>
        <p:xfrm>
          <a:off x="4644009" y="3915772"/>
          <a:ext cx="3991034" cy="23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D06E2A8-4AE5-F2C3-44CD-6A776B1F4FDC}"/>
              </a:ext>
            </a:extLst>
          </p:cNvPr>
          <p:cNvSpPr/>
          <p:nvPr/>
        </p:nvSpPr>
        <p:spPr>
          <a:xfrm>
            <a:off x="7072389" y="513183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6B82942-5B33-2AB2-6940-7F489B49F757}"/>
              </a:ext>
            </a:extLst>
          </p:cNvPr>
          <p:cNvGrpSpPr/>
          <p:nvPr/>
        </p:nvGrpSpPr>
        <p:grpSpPr>
          <a:xfrm>
            <a:off x="6154172" y="4735217"/>
            <a:ext cx="1008112" cy="521695"/>
            <a:chOff x="2581521" y="2372558"/>
            <a:chExt cx="1008112" cy="521695"/>
          </a:xfrm>
        </p:grpSpPr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4722BD0E-89D0-4714-3443-FA8672B8B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1521" y="2483091"/>
              <a:ext cx="1008112" cy="36004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F48B79B-3057-9FD2-60D6-D5F8C8DEAC81}"/>
                </a:ext>
              </a:extLst>
            </p:cNvPr>
            <p:cNvSpPr/>
            <p:nvPr/>
          </p:nvSpPr>
          <p:spPr>
            <a:xfrm>
              <a:off x="2842416" y="2372558"/>
              <a:ext cx="511282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A770F87-4A5D-C88E-7E5B-6A54400FAEFC}"/>
                </a:ext>
              </a:extLst>
            </p:cNvPr>
            <p:cNvSpPr/>
            <p:nvPr/>
          </p:nvSpPr>
          <p:spPr>
            <a:xfrm>
              <a:off x="2762559" y="2533835"/>
              <a:ext cx="670996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+76,9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EBITDA </a:t>
            </a:r>
            <a:r>
              <a:rPr lang="ru-RU" dirty="0"/>
              <a:t>И ФОРМИРОВАНИЕ ПРИБЫЛИ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1143BA33-C2CB-44BC-96A6-28749E6D7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153540"/>
              </p:ext>
            </p:extLst>
          </p:nvPr>
        </p:nvGraphicFramePr>
        <p:xfrm>
          <a:off x="412904" y="4171154"/>
          <a:ext cx="3991035" cy="24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Текст 6">
            <a:extLst>
              <a:ext uri="{FF2B5EF4-FFF2-40B4-BE49-F238E27FC236}">
                <a16:creationId xmlns:a16="http://schemas.microsoft.com/office/drawing/2014/main" id="{E17E1332-DA9D-43CC-BADF-45D7F2D9EE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4148" y="964530"/>
            <a:ext cx="3234927" cy="271969"/>
          </a:xfrm>
        </p:spPr>
        <p:txBody>
          <a:bodyPr/>
          <a:lstStyle/>
          <a:p>
            <a:r>
              <a:rPr lang="ru-RU" sz="1300" b="1" dirty="0"/>
              <a:t>КЛЮЧЕВЫЕ ФАКТОРЫ ИЗМЕНЕНИЯ </a:t>
            </a:r>
            <a:r>
              <a:rPr lang="en-US" sz="1300" b="1" dirty="0"/>
              <a:t>EBITDA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75C79A20-7200-4F58-AF6D-1FDB5EB41DC6}"/>
              </a:ext>
            </a:extLst>
          </p:cNvPr>
          <p:cNvSpPr txBox="1">
            <a:spLocks/>
          </p:cNvSpPr>
          <p:nvPr/>
        </p:nvSpPr>
        <p:spPr>
          <a:xfrm>
            <a:off x="347670" y="97306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/>
              <a:t>EBITDA</a:t>
            </a:r>
            <a:r>
              <a:rPr lang="ru-RU" sz="1300" b="1" dirty="0"/>
              <a:t>, </a:t>
            </a:r>
            <a:r>
              <a:rPr lang="ru-RU" sz="1300" b="1" dirty="0">
                <a:sym typeface="Calibri"/>
              </a:rPr>
              <a:t>МЛН РУБ.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557163C-015F-4C58-939E-201FFB11D27B}"/>
              </a:ext>
            </a:extLst>
          </p:cNvPr>
          <p:cNvSpPr txBox="1">
            <a:spLocks/>
          </p:cNvSpPr>
          <p:nvPr/>
        </p:nvSpPr>
        <p:spPr>
          <a:xfrm>
            <a:off x="342287" y="3698580"/>
            <a:ext cx="410005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ФОРМИРОВАНИЕ ПРИБЫЛИ ЗА 6М 2023 ГОДА, МЛН РУБ.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8A2B36A-B630-4B06-B51C-B5BADD98B1ED}"/>
              </a:ext>
            </a:extLst>
          </p:cNvPr>
          <p:cNvSpPr/>
          <p:nvPr/>
        </p:nvSpPr>
        <p:spPr>
          <a:xfrm>
            <a:off x="6809173" y="5061977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1D01DE-1F0D-42CA-8748-DEA0E4F6C803}"/>
              </a:ext>
            </a:extLst>
          </p:cNvPr>
          <p:cNvSpPr txBox="1"/>
          <p:nvPr/>
        </p:nvSpPr>
        <p:spPr>
          <a:xfrm>
            <a:off x="3275856" y="5471380"/>
            <a:ext cx="4572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/>
                <a:sym typeface="Calibri"/>
              </a:rPr>
              <a:t>-1 000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C157FBB9-8448-43CF-8BEF-241452E74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892415"/>
              </p:ext>
            </p:extLst>
          </p:nvPr>
        </p:nvGraphicFramePr>
        <p:xfrm>
          <a:off x="250046" y="1109624"/>
          <a:ext cx="3695853" cy="22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390445-7588-4544-A18D-02DE6B0DE4D0}"/>
              </a:ext>
            </a:extLst>
          </p:cNvPr>
          <p:cNvGrpSpPr/>
          <p:nvPr/>
        </p:nvGrpSpPr>
        <p:grpSpPr>
          <a:xfrm>
            <a:off x="1612780" y="1386938"/>
            <a:ext cx="970383" cy="521695"/>
            <a:chOff x="2645771" y="2027181"/>
            <a:chExt cx="970383" cy="521695"/>
          </a:xfrm>
        </p:grpSpPr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D29BD64D-097C-4A00-9B41-F270DE54F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5771" y="2096239"/>
              <a:ext cx="970383" cy="42196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BEC4E9E-5456-4D66-B038-6E7CEDCDC67F}"/>
                </a:ext>
              </a:extLst>
            </p:cNvPr>
            <p:cNvSpPr/>
            <p:nvPr/>
          </p:nvSpPr>
          <p:spPr>
            <a:xfrm>
              <a:off x="2800218" y="2027181"/>
              <a:ext cx="560245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23904FD-C7CE-4195-B0A8-9DFFDAA77DB3}"/>
                </a:ext>
              </a:extLst>
            </p:cNvPr>
            <p:cNvSpPr/>
            <p:nvPr/>
          </p:nvSpPr>
          <p:spPr>
            <a:xfrm>
              <a:off x="2687164" y="2193802"/>
              <a:ext cx="820690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+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11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,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6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57" name="Текст 6">
            <a:extLst>
              <a:ext uri="{FF2B5EF4-FFF2-40B4-BE49-F238E27FC236}">
                <a16:creationId xmlns:a16="http://schemas.microsoft.com/office/drawing/2014/main" id="{034A5D55-2628-43C0-934E-13402D1E39E3}"/>
              </a:ext>
            </a:extLst>
          </p:cNvPr>
          <p:cNvSpPr txBox="1">
            <a:spLocks/>
          </p:cNvSpPr>
          <p:nvPr/>
        </p:nvSpPr>
        <p:spPr>
          <a:xfrm>
            <a:off x="5124148" y="3698580"/>
            <a:ext cx="2873878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ФИНАНСОВЫЙ РЕЗУЛЬТАТ, </a:t>
            </a:r>
            <a:r>
              <a:rPr lang="ru-RU" sz="1300" b="1" dirty="0">
                <a:sym typeface="Calibri"/>
              </a:rPr>
              <a:t>МЛН РУБ.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A628E-3290-1538-4308-0E792C9DA9D2}"/>
              </a:ext>
            </a:extLst>
          </p:cNvPr>
          <p:cNvSpPr txBox="1"/>
          <p:nvPr/>
        </p:nvSpPr>
        <p:spPr>
          <a:xfrm>
            <a:off x="4887709" y="1497055"/>
            <a:ext cx="3908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just" defTabSz="457200">
              <a:spcBef>
                <a:spcPts val="0"/>
              </a:spcBef>
              <a:buClrTx/>
              <a:buSzTx/>
              <a:buNone/>
              <a:defRPr/>
            </a:pPr>
            <a:r>
              <a:rPr lang="ru-RU" sz="1200" dirty="0">
                <a:cs typeface="Calibri"/>
                <a:sym typeface="Calibri"/>
              </a:rPr>
              <a:t>Показатель EBITDA составил 5 210 млн руб., что выше значений аналогичного периода 2022 года на 543 млн руб. Рост обусловлен влиянием  следующих  факторов: ростом выручки за счет </a:t>
            </a:r>
            <a:r>
              <a:rPr lang="ru-RU" sz="1200" dirty="0"/>
              <a:t>индексации тарифов на услуги по передаче электроэнергии, ростом чистых прочих доходов за счет увеличения  доходов  от компенсации расходов по переустройству электросетевых объектов общества по инициативе третьих лиц (выносов).</a:t>
            </a:r>
            <a:endParaRPr lang="ru-RU" sz="12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06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8CC62C7-C09F-59DC-F719-1FCEBEE83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369427"/>
              </p:ext>
            </p:extLst>
          </p:nvPr>
        </p:nvGraphicFramePr>
        <p:xfrm>
          <a:off x="0" y="4170516"/>
          <a:ext cx="3864963" cy="237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ИНВЕСТИЦИОННАЯ ПРОГРАММА: ИСТОЧНИКИ ФИНАНСИРОВАНИЯ 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E97F2FD-7D23-454F-B328-0D6E85EC7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08110"/>
              </p:ext>
            </p:extLst>
          </p:nvPr>
        </p:nvGraphicFramePr>
        <p:xfrm>
          <a:off x="359539" y="1140627"/>
          <a:ext cx="4212461" cy="2461691"/>
        </p:xfrm>
        <a:graphic>
          <a:graphicData uri="http://schemas.openxmlformats.org/drawingml/2006/table">
            <a:tbl>
              <a:tblPr/>
              <a:tblGrid>
                <a:gridCol w="199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4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7760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6М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6М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Изменение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млн руб.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75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ФИНАНСИРОВАНИЕ ИП, </a:t>
                      </a:r>
                      <a:b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с НДС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3 128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3 214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70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Собственные средства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2 328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2209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-119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45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Прибыль, направляемая на инвестиции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70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1 112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993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-119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4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Возврат НДС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4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Прочие собственные средства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-216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70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Привлеченные средства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1 005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Текст 6">
            <a:extLst>
              <a:ext uri="{FF2B5EF4-FFF2-40B4-BE49-F238E27FC236}">
                <a16:creationId xmlns:a16="http://schemas.microsoft.com/office/drawing/2014/main" id="{1445F32E-153A-49F8-9AB0-2E361C43DC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85986" y="1140627"/>
            <a:ext cx="3908822" cy="431355"/>
          </a:xfrm>
        </p:spPr>
        <p:txBody>
          <a:bodyPr/>
          <a:lstStyle/>
          <a:p>
            <a:r>
              <a:rPr lang="ru-RU" sz="1300" b="1" cap="all" dirty="0"/>
              <a:t>Основные источники финансирования ИП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8227C601-1E5C-4EEB-9468-FFCAE53816D2}"/>
              </a:ext>
            </a:extLst>
          </p:cNvPr>
          <p:cNvSpPr txBox="1">
            <a:spLocks/>
          </p:cNvSpPr>
          <p:nvPr/>
        </p:nvSpPr>
        <p:spPr>
          <a:xfrm>
            <a:off x="4993261" y="3734174"/>
            <a:ext cx="3260152" cy="25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cap="all" dirty="0"/>
              <a:t>Финансирование </a:t>
            </a:r>
            <a:r>
              <a:rPr lang="ru-RU" sz="1300" b="1" cap="all" dirty="0" err="1"/>
              <a:t>ип</a:t>
            </a:r>
            <a:r>
              <a:rPr lang="ru-RU" sz="1300" b="1" cap="all" dirty="0"/>
              <a:t> по направлениям за 6М 2023 года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82653E65-D59B-491B-A5B8-ABE2E853E176}"/>
              </a:ext>
            </a:extLst>
          </p:cNvPr>
          <p:cNvSpPr txBox="1">
            <a:spLocks/>
          </p:cNvSpPr>
          <p:nvPr/>
        </p:nvSpPr>
        <p:spPr>
          <a:xfrm>
            <a:off x="1331352" y="3759842"/>
            <a:ext cx="3908822" cy="25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300" b="1" cap="all" dirty="0"/>
              <a:t>Ввод мощности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57AF37A-90E7-4839-A472-8D35C4D67FDC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862F0475-34F1-4AE7-9FEA-C11AD410D3C6}"/>
              </a:ext>
            </a:extLst>
          </p:cNvPr>
          <p:cNvSpPr txBox="1">
            <a:spLocks/>
          </p:cNvSpPr>
          <p:nvPr/>
        </p:nvSpPr>
        <p:spPr>
          <a:xfrm>
            <a:off x="4703499" y="1538022"/>
            <a:ext cx="4315047" cy="24350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Финансирование инвестиционной программы за 6 мес. 2023 г.  увеличилось на 86 млн руб. или на 3% относительно 6 мес. 2022 г.</a:t>
            </a:r>
          </a:p>
          <a:p>
            <a:pPr marL="90488" marR="0" lvl="2" indent="-904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Изменение источников  финансирования за 6 мес. 2023 г. относительно 6 мес. 2022 г.: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Прибыль, направляемая на инвестиции: +167 млн руб. или 26%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Амортизация: -119 млн руб. или -11%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Возврат НДС: +49 млн руб. или 21%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Прочие собственные средства: -216 млн руб. или -62%</a:t>
            </a:r>
          </a:p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  <a:sym typeface="Calibri"/>
              </a:rPr>
              <a:t>- Привлеченные средства: +205 млн руб. или 26%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Din Text Cond Pro Light"/>
              <a:sym typeface="Calibri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775B07C8-6992-4EB3-8F96-C193CCBF5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658450"/>
              </p:ext>
            </p:extLst>
          </p:nvPr>
        </p:nvGraphicFramePr>
        <p:xfrm>
          <a:off x="3756444" y="4050118"/>
          <a:ext cx="5292080" cy="25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84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71E0ED94-80A2-4AB9-B350-6E727958EC10}"/>
              </a:ext>
            </a:extLst>
          </p:cNvPr>
          <p:cNvGraphicFramePr>
            <a:graphicFrameLocks/>
          </p:cNvGraphicFramePr>
          <p:nvPr/>
        </p:nvGraphicFramePr>
        <p:xfrm>
          <a:off x="1946938" y="46256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Текст 6">
            <a:extLst>
              <a:ext uri="{FF2B5EF4-FFF2-40B4-BE49-F238E27FC236}">
                <a16:creationId xmlns:a16="http://schemas.microsoft.com/office/drawing/2014/main" id="{C5AAAA2D-CC69-4031-B871-4B7FC024CF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1916" y="881295"/>
            <a:ext cx="3871409" cy="538162"/>
          </a:xfrm>
        </p:spPr>
        <p:txBody>
          <a:bodyPr/>
          <a:lstStyle/>
          <a:p>
            <a:r>
              <a:rPr lang="ru-RU" sz="1300" b="1" cap="all" dirty="0"/>
              <a:t>Кредитный рейтинг</a:t>
            </a:r>
          </a:p>
        </p:txBody>
      </p:sp>
      <p:sp>
        <p:nvSpPr>
          <p:cNvPr id="42" name="Текст 6">
            <a:extLst>
              <a:ext uri="{FF2B5EF4-FFF2-40B4-BE49-F238E27FC236}">
                <a16:creationId xmlns:a16="http://schemas.microsoft.com/office/drawing/2014/main" id="{04A522F7-937F-49BC-B1CD-5E8E7D4BB9D6}"/>
              </a:ext>
            </a:extLst>
          </p:cNvPr>
          <p:cNvSpPr txBox="1">
            <a:spLocks/>
          </p:cNvSpPr>
          <p:nvPr/>
        </p:nvSpPr>
        <p:spPr>
          <a:xfrm>
            <a:off x="4727687" y="3412713"/>
            <a:ext cx="376287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300" b="1" cap="all" dirty="0"/>
              <a:t>Структура долгового портфеля на 30.06.2023 по сроку погашения**, млн руб.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996CA774-EB2F-46EF-86C9-08272EEB6803}"/>
              </a:ext>
            </a:extLst>
          </p:cNvPr>
          <p:cNvSpPr txBox="1">
            <a:spLocks/>
          </p:cNvSpPr>
          <p:nvPr/>
        </p:nvSpPr>
        <p:spPr>
          <a:xfrm>
            <a:off x="433315" y="881295"/>
            <a:ext cx="3908822" cy="2790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300" b="1" cap="all" dirty="0"/>
              <a:t>Соотношение долга (млн руб.) к </a:t>
            </a:r>
            <a:r>
              <a:rPr lang="en-US" sz="1300" b="1" cap="all" dirty="0"/>
              <a:t>EBITDA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C5F24BE-2099-4356-B208-96287E4CFDB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46" name="Объект 12">
            <a:extLst>
              <a:ext uri="{FF2B5EF4-FFF2-40B4-BE49-F238E27FC236}">
                <a16:creationId xmlns:a16="http://schemas.microsoft.com/office/drawing/2014/main" id="{76DBDEDE-300A-4FD5-AC3B-EFEFA15AA901}"/>
              </a:ext>
            </a:extLst>
          </p:cNvPr>
          <p:cNvSpPr txBox="1">
            <a:spLocks/>
          </p:cNvSpPr>
          <p:nvPr/>
        </p:nvSpPr>
        <p:spPr>
          <a:xfrm>
            <a:off x="4569224" y="1817868"/>
            <a:ext cx="4121412" cy="8080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F Din Text Cond Pro Light"/>
              </a:rPr>
              <a:t>03.08.2023 Аналитическое Кредитное Рейтинговое Агентство (АКРА) подтвердило кредитный рейтинг ПАО «Россети Северо-Запад» на уровне АА+(RU), прогноз «Стабильный».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PF Din Text Cond Pro Light"/>
              <a:sym typeface="Calibri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95941F22-59E1-4AC2-8A67-5B03B5DD9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4865"/>
              </p:ext>
            </p:extLst>
          </p:nvPr>
        </p:nvGraphicFramePr>
        <p:xfrm>
          <a:off x="4581917" y="1268544"/>
          <a:ext cx="4303695" cy="4563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3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AA+(RU)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084BC6-0E09-43F0-B3B3-026E2B49C84F}"/>
              </a:ext>
            </a:extLst>
          </p:cNvPr>
          <p:cNvPicPr/>
          <p:nvPr/>
        </p:nvPicPr>
        <p:blipFill rotWithShape="1">
          <a:blip r:embed="rId3"/>
          <a:srcRect l="18072" t="80550" r="61711" b="11834"/>
          <a:stretch/>
        </p:blipFill>
        <p:spPr bwMode="auto">
          <a:xfrm>
            <a:off x="4581917" y="1342543"/>
            <a:ext cx="1255588" cy="308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27DCCFF-0923-4A7D-AA3A-2FAF77A3E7A3}"/>
              </a:ext>
            </a:extLst>
          </p:cNvPr>
          <p:cNvSpPr txBox="1"/>
          <p:nvPr/>
        </p:nvSpPr>
        <p:spPr>
          <a:xfrm>
            <a:off x="413108" y="3151133"/>
            <a:ext cx="26424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</a:rPr>
              <a:t>* включая обязательства по аренде.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5D45E6-B7FA-4F5F-BD74-C40DD2893366}"/>
              </a:ext>
            </a:extLst>
          </p:cNvPr>
          <p:cNvSpPr txBox="1"/>
          <p:nvPr/>
        </p:nvSpPr>
        <p:spPr>
          <a:xfrm>
            <a:off x="4692565" y="5889226"/>
            <a:ext cx="376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** Без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обязательств по аренде </a:t>
            </a: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и процентов по кредитам и займам.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4ED19353-FEA6-4469-9CEE-906FECC31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763956"/>
              </p:ext>
            </p:extLst>
          </p:nvPr>
        </p:nvGraphicFramePr>
        <p:xfrm>
          <a:off x="124077" y="1139276"/>
          <a:ext cx="4568488" cy="201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Объект 12">
            <a:extLst>
              <a:ext uri="{FF2B5EF4-FFF2-40B4-BE49-F238E27FC236}">
                <a16:creationId xmlns:a16="http://schemas.microsoft.com/office/drawing/2014/main" id="{5E7179F3-2467-4A80-9D07-4FB0CDA6C5AD}"/>
              </a:ext>
            </a:extLst>
          </p:cNvPr>
          <p:cNvSpPr txBox="1">
            <a:spLocks/>
          </p:cNvSpPr>
          <p:nvPr/>
        </p:nvSpPr>
        <p:spPr>
          <a:xfrm>
            <a:off x="176486" y="3559860"/>
            <a:ext cx="4248259" cy="29523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Показатель Долг/EBITDA по итогам 6 месяцев 2023 года снизился на 1,09  по сравнению с показателем Долг/EBITDA по итогам 6 месяцев 2022 и составил 1,21. Снижение показателя Долг/EBITDA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почти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в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2 раза по итогам 6 месяцев 2023 обусловлено ростом уровня EBITDA на 1 829 млн руб. (24,3%) при одновременном снижении фактического уровня Долга относительно уровня Долга за 6 месяцев 2022 года на 6 008 млн руб. (34,8%).</a:t>
            </a:r>
          </a:p>
          <a:p>
            <a:pPr marL="90488" lvl="2" indent="-90488" algn="just" defTabSz="457200">
              <a:spcBef>
                <a:spcPts val="0"/>
              </a:spcBef>
              <a:buClrTx/>
              <a:buSzTx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Задолженность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по кредитам и займам на конец отчетного периода (без учета обязательств по аренде) составила 10 179 млн руб., в том числе:</a:t>
            </a:r>
          </a:p>
          <a:p>
            <a:pPr marL="285750" marR="0" lvl="2" indent="-196850" algn="just" defTabSz="457200" fontAlgn="auto">
              <a:spcBef>
                <a:spcPts val="0"/>
              </a:spcBef>
              <a:buClrTx/>
              <a:buSzTx/>
              <a:buFont typeface="+mj-lt"/>
              <a:buAutoNum type="romanUcPeriod"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долгосрочные кредиты банков – 1 183 млн руб., что составляет 11,6 % в структуре кредитного портфеля Общества;</a:t>
            </a:r>
          </a:p>
          <a:p>
            <a:pPr marL="285750" marR="0" lvl="2" indent="-196850" algn="just" defTabSz="457200" fontAlgn="auto">
              <a:spcBef>
                <a:spcPts val="0"/>
              </a:spcBef>
              <a:buClrTx/>
              <a:buSzTx/>
              <a:buFont typeface="+mj-lt"/>
              <a:buAutoNum type="romanUcPeriod"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краткосрочные кредиты банков – 8 996 млн руб., что составляет 88,4% в структуре кредитного портфеля Общества.</a:t>
            </a: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Сумма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задолженности по процентам на 30.06.2023 составила 34 млн 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98254574"/>
              </p:ext>
            </p:extLst>
          </p:nvPr>
        </p:nvGraphicFramePr>
        <p:xfrm>
          <a:off x="4427771" y="3776068"/>
          <a:ext cx="4030696" cy="233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78C31F-C851-6542-EE70-288D0CAB1BFD}"/>
              </a:ext>
            </a:extLst>
          </p:cNvPr>
          <p:cNvSpPr txBox="1"/>
          <p:nvPr/>
        </p:nvSpPr>
        <p:spPr>
          <a:xfrm>
            <a:off x="1640632" y="354142"/>
            <a:ext cx="7265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hangingPunct="0">
              <a:lnSpc>
                <a:spcPct val="100000"/>
              </a:lnSpc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kern="0" cap="all" dirty="0">
                <a:solidFill>
                  <a:srgbClr val="000000"/>
                </a:solidFill>
                <a:latin typeface="PFDinTextCondPro-Medium"/>
                <a:sym typeface="PFDinTextCondPro-Medium"/>
              </a:rPr>
              <a:t>КРЕДИТНЫЙ ПОРТФЕЛЬ ГРУППЫ КОМПАНИЙ ПО ИТОГАМ 6 месяцев 2023 ГОДА</a:t>
            </a:r>
          </a:p>
        </p:txBody>
      </p:sp>
    </p:spTree>
    <p:extLst>
      <p:ext uri="{BB962C8B-B14F-4D97-AF65-F5344CB8AC3E}">
        <p14:creationId xmlns:p14="http://schemas.microsoft.com/office/powerpoint/2010/main" val="414960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1B6530-51DF-481E-9D00-C2F5DDEDA898}"/>
              </a:ext>
            </a:extLst>
          </p:cNvPr>
          <p:cNvSpPr/>
          <p:nvPr/>
        </p:nvSpPr>
        <p:spPr>
          <a:xfrm>
            <a:off x="3097191" y="3068960"/>
            <a:ext cx="6046809" cy="3789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22034" y="3553223"/>
            <a:ext cx="5498561" cy="764312"/>
          </a:xfrm>
        </p:spPr>
        <p:txBody>
          <a:bodyPr/>
          <a:lstStyle/>
          <a:p>
            <a:r>
              <a:rPr lang="ru-RU" sz="1400" dirty="0"/>
              <a:t>Контактная информация:</a:t>
            </a:r>
          </a:p>
          <a:p>
            <a:endParaRPr lang="ru-RU" sz="1400" dirty="0"/>
          </a:p>
          <a:p>
            <a:r>
              <a:rPr lang="ru-RU" sz="1400" dirty="0"/>
              <a:t>Начальник департамента экономики</a:t>
            </a:r>
          </a:p>
          <a:p>
            <a:r>
              <a:rPr lang="ru-RU" sz="1400" dirty="0"/>
              <a:t>Сидорова Татьяна Александровна</a:t>
            </a:r>
          </a:p>
          <a:p>
            <a:r>
              <a:rPr lang="ru-RU" sz="1400" dirty="0"/>
              <a:t>sidorova@mrsksevzap.ru</a:t>
            </a:r>
          </a:p>
          <a:p>
            <a:r>
              <a:rPr lang="ru-RU" sz="1400" dirty="0"/>
              <a:t>+ 7 (911) 996-6437; (812) 305-1021</a:t>
            </a:r>
          </a:p>
          <a:p>
            <a:endParaRPr lang="ru-RU" sz="1400" dirty="0"/>
          </a:p>
          <a:p>
            <a:r>
              <a:rPr lang="ru-RU" sz="1400" dirty="0"/>
              <a:t>Начальник департамента корпоративного управления и взаимодействия с акционерами </a:t>
            </a:r>
          </a:p>
          <a:p>
            <a:r>
              <a:rPr lang="ru-RU" sz="1400" dirty="0" err="1"/>
              <a:t>Темнышев</a:t>
            </a:r>
            <a:r>
              <a:rPr lang="ru-RU" sz="1400" dirty="0"/>
              <a:t> Александр Александрович</a:t>
            </a:r>
          </a:p>
          <a:p>
            <a:r>
              <a:rPr lang="ru-RU" sz="1400" dirty="0"/>
              <a:t>temnyshev@mrsksevzap.ru  </a:t>
            </a:r>
          </a:p>
          <a:p>
            <a:r>
              <a:rPr lang="ru-RU" sz="1400" dirty="0"/>
              <a:t>(812) 305-1046</a:t>
            </a:r>
          </a:p>
          <a:p>
            <a:r>
              <a:rPr lang="ru-RU" sz="1400" dirty="0"/>
              <a:t>7 (903) 987-2444; (812) 305-1034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060848"/>
            <a:ext cx="4067097" cy="861774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DinTextCondPro-Regular"/>
                <a:ea typeface="+mn-ea"/>
                <a:cs typeface="Arial" pitchFamily="34" charset="0"/>
                <a:sym typeface="Calibri"/>
              </a:rPr>
              <a:t>Спасибо за внимание!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DinTextCondPro-Regular"/>
              <a:ea typeface="+mn-ea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2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ЗАЯВЛЕНИЕ ОБ ОГРАНИЧЕНИИ ОТВЕТСТВЕННОСТИ</a:t>
            </a:r>
          </a:p>
        </p:txBody>
      </p:sp>
      <p:sp>
        <p:nvSpPr>
          <p:cNvPr id="62" name="Объект 22">
            <a:extLst>
              <a:ext uri="{FF2B5EF4-FFF2-40B4-BE49-F238E27FC236}">
                <a16:creationId xmlns:a16="http://schemas.microsoft.com/office/drawing/2014/main" id="{81686E7B-CD24-4FA3-A499-E9DECCA84ACA}"/>
              </a:ext>
            </a:extLst>
          </p:cNvPr>
          <p:cNvSpPr txBox="1">
            <a:spLocks/>
          </p:cNvSpPr>
          <p:nvPr/>
        </p:nvSpPr>
        <p:spPr>
          <a:xfrm>
            <a:off x="395536" y="980728"/>
            <a:ext cx="8321124" cy="539908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Некоторые заявления в данной презентации могут содержать предположения или прогнозы в отношении предстоящих событий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Северо-Запад». Мы бы хотели предупредить Вас, что эти заявления являются только предположениями, и реальный ход событий или результаты могут существенно отличаться от заявленного.</a:t>
            </a:r>
          </a:p>
          <a:p>
            <a:pPr algn="just"/>
            <a:r>
              <a:rPr lang="ru-RU" sz="1700" dirty="0"/>
              <a:t>Мы не намерены пересматривать эти заявления с целью соотнесения их с реальными событиями и обстоятельствами, которые могут возникнуть после вышеуказанной даты, а также отражать события, появление которых в настоящий момент не ожидается.</a:t>
            </a:r>
          </a:p>
          <a:p>
            <a:pPr algn="just"/>
            <a:r>
              <a:rPr lang="ru-RU" sz="1700" dirty="0"/>
              <a:t>Из-за ряда факторов действительные результаты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 могут существенно отличаться от заявленных в наших предположениях и прогнозах; в числе таких факторов могут быть общие экономические условия и многие другие риски, непосредственно связанные с деятельностью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3432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9E9097-263D-69C1-34F1-DF1C4C89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2" y="3319194"/>
            <a:ext cx="4662078" cy="3133866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FFFA6-569A-5316-A16D-96B9E92B4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045" y="1428284"/>
            <a:ext cx="3468768" cy="268698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3810" y="403383"/>
            <a:ext cx="2016224" cy="431355"/>
          </a:xfrm>
        </p:spPr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BAB63E80-4BC7-488F-B65D-F818BDC72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057" y="1198949"/>
            <a:ext cx="3908822" cy="538162"/>
          </a:xfrm>
        </p:spPr>
        <p:txBody>
          <a:bodyPr/>
          <a:lstStyle/>
          <a:p>
            <a:r>
              <a:rPr lang="ru-RU" sz="1300" b="1" dirty="0"/>
              <a:t>НАДЕЖНЫЙ ПОСТАВЩИК ЭЛЕКТРОЭНЕРГИИ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A1BC8A5-A919-4D7E-9029-1A800259FABF}"/>
              </a:ext>
            </a:extLst>
          </p:cNvPr>
          <p:cNvGrpSpPr/>
          <p:nvPr/>
        </p:nvGrpSpPr>
        <p:grpSpPr>
          <a:xfrm>
            <a:off x="5544652" y="359153"/>
            <a:ext cx="3197161" cy="1022198"/>
            <a:chOff x="5694153" y="421583"/>
            <a:chExt cx="2437241" cy="973935"/>
          </a:xfrm>
          <a:noFill/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62C7931-4174-413C-94E0-A338BDD0A574}"/>
                </a:ext>
              </a:extLst>
            </p:cNvPr>
            <p:cNvSpPr/>
            <p:nvPr/>
          </p:nvSpPr>
          <p:spPr>
            <a:xfrm>
              <a:off x="5694153" y="576933"/>
              <a:ext cx="2402379" cy="818585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0D7A47-E9B5-4BD4-AF98-9AF0A1D06696}"/>
                </a:ext>
              </a:extLst>
            </p:cNvPr>
            <p:cNvSpPr txBox="1"/>
            <p:nvPr/>
          </p:nvSpPr>
          <p:spPr>
            <a:xfrm>
              <a:off x="6835267" y="421583"/>
              <a:ext cx="1296127" cy="8797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Размер уставного капитала</a:t>
              </a: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BB46E67-9593-423E-9A3E-CF1E8FC15760}"/>
                </a:ext>
              </a:extLst>
            </p:cNvPr>
            <p:cNvGrpSpPr/>
            <p:nvPr/>
          </p:nvGrpSpPr>
          <p:grpSpPr>
            <a:xfrm>
              <a:off x="6005955" y="495172"/>
              <a:ext cx="839252" cy="699817"/>
              <a:chOff x="4107221" y="3055725"/>
              <a:chExt cx="799972" cy="737468"/>
            </a:xfrm>
            <a:grpFill/>
          </p:grpSpPr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3E0539C8-1D30-41C6-9EB5-6561CEEB0DBF}"/>
                  </a:ext>
                </a:extLst>
              </p:cNvPr>
              <p:cNvSpPr/>
              <p:nvPr/>
            </p:nvSpPr>
            <p:spPr>
              <a:xfrm>
                <a:off x="4107221" y="3055725"/>
                <a:ext cx="799972" cy="5871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PFDinTextCondPro-Regular"/>
                    <a:cs typeface="Calibri"/>
                    <a:sym typeface="Calibri"/>
                  </a:rPr>
                  <a:t>9 579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EF2EA324-CF4A-41AD-B3FA-F3F563507B33}"/>
                  </a:ext>
                </a:extLst>
              </p:cNvPr>
              <p:cNvSpPr/>
              <p:nvPr/>
            </p:nvSpPr>
            <p:spPr>
              <a:xfrm>
                <a:off x="4126169" y="3538250"/>
                <a:ext cx="781024" cy="2549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PFDinTextCondPro-Regular"/>
                    <a:cs typeface="Arial" panose="020B0604020202020204" pitchFamily="34" charset="0"/>
                    <a:sym typeface="Calibri"/>
                  </a:rPr>
                  <a:t>млн рублей</a:t>
                </a:r>
                <a:endParaRPr kumimoji="0" lang="ru-RU" sz="105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PFDinTextCondPro-Regular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DC5D4F-7175-44BE-88D9-9D9ABE89B025}"/>
              </a:ext>
            </a:extLst>
          </p:cNvPr>
          <p:cNvSpPr/>
          <p:nvPr/>
        </p:nvSpPr>
        <p:spPr>
          <a:xfrm>
            <a:off x="4682109" y="3204204"/>
            <a:ext cx="1263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Free-float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FDinTextCondPro-Regular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AD002A8D-972E-4583-8382-FE794D7FABC3}"/>
              </a:ext>
            </a:extLst>
          </p:cNvPr>
          <p:cNvSpPr txBox="1">
            <a:spLocks/>
          </p:cNvSpPr>
          <p:nvPr/>
        </p:nvSpPr>
        <p:spPr>
          <a:xfrm>
            <a:off x="173729" y="1494369"/>
            <a:ext cx="4564251" cy="19442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err="1"/>
              <a:t>Россети</a:t>
            </a:r>
            <a:r>
              <a:rPr lang="ru-RU" sz="1400" dirty="0"/>
              <a:t> Северо-Запад </a:t>
            </a:r>
            <a:r>
              <a:rPr lang="ru-RU" sz="1300" dirty="0"/>
              <a:t>– ведущая электросетевая компания Северо-Западного федерального округа России. Основные виды деятельности – оказание услуг по передаче электроэнергии и технологическому присоединению к электрическим сетям. Компания является естественной монополией, в отношении которой осуществляются государственное регулирование и контроль.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95C7AE4-D953-775A-7A32-D326C9A75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12983"/>
              </p:ext>
            </p:extLst>
          </p:nvPr>
        </p:nvGraphicFramePr>
        <p:xfrm>
          <a:off x="4849387" y="4077072"/>
          <a:ext cx="4087426" cy="2325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582">
                  <a:extLst>
                    <a:ext uri="{9D8B030D-6E8A-4147-A177-3AD203B41FA5}">
                      <a16:colId xmlns:a16="http://schemas.microsoft.com/office/drawing/2014/main" val="4032034949"/>
                    </a:ext>
                  </a:extLst>
                </a:gridCol>
                <a:gridCol w="1002303">
                  <a:extLst>
                    <a:ext uri="{9D8B030D-6E8A-4147-A177-3AD203B41FA5}">
                      <a16:colId xmlns:a16="http://schemas.microsoft.com/office/drawing/2014/main" val="3230285407"/>
                    </a:ext>
                  </a:extLst>
                </a:gridCol>
                <a:gridCol w="943593">
                  <a:extLst>
                    <a:ext uri="{9D8B030D-6E8A-4147-A177-3AD203B41FA5}">
                      <a16:colId xmlns:a16="http://schemas.microsoft.com/office/drawing/2014/main" val="2286491146"/>
                    </a:ext>
                  </a:extLst>
                </a:gridCol>
                <a:gridCol w="972948">
                  <a:extLst>
                    <a:ext uri="{9D8B030D-6E8A-4147-A177-3AD203B41FA5}">
                      <a16:colId xmlns:a16="http://schemas.microsoft.com/office/drawing/2014/main" val="164172048"/>
                    </a:ext>
                  </a:extLst>
                </a:gridCol>
              </a:tblGrid>
              <a:tr h="5699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Дата подтверждения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Вид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Значение присвоенного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Рейтинговое агентство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472255"/>
                  </a:ext>
                </a:extLst>
              </a:tr>
              <a:tr h="6461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03.08.2023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Кредитный рейтинг по национальной шкале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«AA+(RU)», </a:t>
                      </a:r>
                      <a:r>
                        <a:rPr lang="ru-RU" sz="1000" dirty="0"/>
                        <a:t>прогноз «Стабильный»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АКРА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08508"/>
                  </a:ext>
                </a:extLst>
              </a:tr>
              <a:tr h="5056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12.07.2023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Рейтинг нефинансовой отчётности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RESG 1</a:t>
                      </a:r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92466"/>
                  </a:ext>
                </a:extLst>
              </a:tr>
              <a:tr h="5056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01.03.2023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Рейтинг качества управления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 А++.</a:t>
                      </a:r>
                      <a:r>
                        <a:rPr lang="en-US" sz="1000" dirty="0" err="1"/>
                        <a:t>gq</a:t>
                      </a:r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7099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AA4A4F-D50F-A83A-BD20-01C20FBC1698}"/>
              </a:ext>
            </a:extLst>
          </p:cNvPr>
          <p:cNvSpPr txBox="1"/>
          <p:nvPr/>
        </p:nvSpPr>
        <p:spPr>
          <a:xfrm>
            <a:off x="4484690" y="2710952"/>
            <a:ext cx="1674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30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22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%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0E907-1569-5600-237E-CC77539C7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346" y="4797152"/>
            <a:ext cx="833252" cy="3308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6860D3-31ED-0B9D-9993-F1791E4E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96300"/>
            <a:ext cx="829445" cy="2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зображение логотипа">
            <a:extLst>
              <a:ext uri="{FF2B5EF4-FFF2-40B4-BE49-F238E27FC236}">
                <a16:creationId xmlns:a16="http://schemas.microsoft.com/office/drawing/2014/main" id="{DFFEB9F5-CF2C-A02D-DD5E-F5E3BC72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70" y="6078653"/>
            <a:ext cx="930875" cy="2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ОСНОВНЫЕ СОБЫТИЯ ЗА 6 МЕСЯЦЕВ 2023 ГОДА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B072A244-6D0A-3850-4FE0-B70BC02E4A4D}"/>
              </a:ext>
            </a:extLst>
          </p:cNvPr>
          <p:cNvSpPr txBox="1">
            <a:spLocks/>
          </p:cNvSpPr>
          <p:nvPr/>
        </p:nvSpPr>
        <p:spPr>
          <a:xfrm>
            <a:off x="898810" y="908453"/>
            <a:ext cx="5256584" cy="3293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РЕЗУЛЬТАТЫ ДЕЯТЕЛЬНОСТИ</a:t>
            </a:r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FC8785DE-8E34-317A-9635-1E6FB58EF98F}"/>
              </a:ext>
            </a:extLst>
          </p:cNvPr>
          <p:cNvSpPr txBox="1">
            <a:spLocks/>
          </p:cNvSpPr>
          <p:nvPr/>
        </p:nvSpPr>
        <p:spPr>
          <a:xfrm>
            <a:off x="817498" y="1106096"/>
            <a:ext cx="8030733" cy="12156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В 2023 году действуют проиндексированные с 01.12.2022 года тарифы на передачу электрической энергии (на основании Постановления Правительства Российской Федерации № 2053 от 14.11.2022 года). Три региона из семи утвердили тарифы выше предельных уровней. Рост среднего тарифа в 2023 году составил </a:t>
            </a:r>
            <a:r>
              <a:rPr lang="en-US" sz="1200" dirty="0">
                <a:cs typeface="Calibri" panose="020F0502020204030204" pitchFamily="34" charset="0"/>
              </a:rPr>
              <a:t>112%.</a:t>
            </a:r>
            <a:endParaRPr lang="ru-RU" sz="1200" dirty="0"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Выручка 29 624 млн руб., что выше факта аналогичного периода прошлого года на 3 835 млн руб. 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Чистая прибыль за 6 месяцев 2023 года составила 1 537 млн руб., что больше величины чистой прибыли за аналогичный период прошлого года на 668 млн руб.  </a:t>
            </a:r>
          </a:p>
          <a:p>
            <a:pPr algn="just">
              <a:spcBef>
                <a:spcPts val="0"/>
              </a:spcBef>
            </a:pPr>
            <a:r>
              <a:rPr lang="ru-RU" sz="1200" b="1" dirty="0">
                <a:cs typeface="Calibri" panose="020F0502020204030204" pitchFamily="34" charset="0"/>
              </a:rPr>
              <a:t>5,38</a:t>
            </a:r>
            <a:r>
              <a:rPr lang="ru-RU" sz="1200" dirty="0">
                <a:cs typeface="Calibri" panose="020F0502020204030204" pitchFamily="34" charset="0"/>
              </a:rPr>
              <a:t>% – уровень потерь электроэнергии к отпуску электроэнергии в сеть – один из самых низких в отрасли.</a:t>
            </a:r>
          </a:p>
          <a:p>
            <a:pPr algn="just">
              <a:spcBef>
                <a:spcPts val="0"/>
              </a:spcBef>
            </a:pPr>
            <a:r>
              <a:rPr lang="ru-RU" sz="1200" b="1" dirty="0">
                <a:cs typeface="Calibri" panose="020F0502020204030204" pitchFamily="34" charset="0"/>
              </a:rPr>
              <a:t>8,24</a:t>
            </a:r>
            <a:r>
              <a:rPr lang="ru-RU" sz="1200" dirty="0">
                <a:cs typeface="Calibri" panose="020F0502020204030204" pitchFamily="34" charset="0"/>
              </a:rPr>
              <a:t>% – уровень потерь в распределительной сети 0,4-20 кВ – один из самых низких в отрасли.</a:t>
            </a:r>
          </a:p>
        </p:txBody>
      </p:sp>
      <p:sp>
        <p:nvSpPr>
          <p:cNvPr id="24" name="Объект 22">
            <a:extLst>
              <a:ext uri="{FF2B5EF4-FFF2-40B4-BE49-F238E27FC236}">
                <a16:creationId xmlns:a16="http://schemas.microsoft.com/office/drawing/2014/main" id="{6F6ABF78-02C5-DBDF-7280-7C0CD5855BF4}"/>
              </a:ext>
            </a:extLst>
          </p:cNvPr>
          <p:cNvSpPr txBox="1">
            <a:spLocks/>
          </p:cNvSpPr>
          <p:nvPr/>
        </p:nvSpPr>
        <p:spPr>
          <a:xfrm>
            <a:off x="808133" y="2793496"/>
            <a:ext cx="8030733" cy="73846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>
                <a:cs typeface="Calibri" panose="020F0502020204030204" pitchFamily="34" charset="0"/>
              </a:rPr>
              <a:t>На годовом собрании акционеров ПАО «Россети Северо-Запад» принято решение не выплачивать дивиденды по итогам 2022 года. По решению акционеров прибыль, полученная по итогам деятельности в 2022 году, направлена на развитие ПАО «Россети Северо-Запад». 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46EE9185-09F6-72B4-A14D-A2C649F6C60C}"/>
              </a:ext>
            </a:extLst>
          </p:cNvPr>
          <p:cNvSpPr txBox="1">
            <a:spLocks/>
          </p:cNvSpPr>
          <p:nvPr/>
        </p:nvSpPr>
        <p:spPr>
          <a:xfrm>
            <a:off x="898810" y="2759016"/>
            <a:ext cx="5496307" cy="3356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ГОДОВОЕ ОБЩЕЕ СОБРАНИЕ АКЦИОНЕРОВ</a:t>
            </a:r>
          </a:p>
          <a:p>
            <a:endParaRPr lang="ru-RU" sz="1400" dirty="0"/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EFDD4320-72C3-FBD1-AEA2-8193D3619749}"/>
              </a:ext>
            </a:extLst>
          </p:cNvPr>
          <p:cNvSpPr txBox="1">
            <a:spLocks/>
          </p:cNvSpPr>
          <p:nvPr/>
        </p:nvSpPr>
        <p:spPr>
          <a:xfrm>
            <a:off x="921349" y="3606221"/>
            <a:ext cx="5948875" cy="346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ИНФОРМАЦИЯ О ЗНАЧИМЫХ СОБЫТИЯХ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4F7AAF-1942-ABCB-B6CF-99253E41E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8" y="928926"/>
            <a:ext cx="405559" cy="40556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E03023-9B30-8B17-4AB4-E7441B27C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0" y="2699373"/>
            <a:ext cx="405559" cy="38040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FE9FBBB-ABB0-6F47-A869-2A0B32938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7" y="3531963"/>
            <a:ext cx="405559" cy="405559"/>
          </a:xfrm>
          <a:prstGeom prst="rect">
            <a:avLst/>
          </a:prstGeom>
        </p:spPr>
      </p:pic>
      <p:sp>
        <p:nvSpPr>
          <p:cNvPr id="8" name="Текст 6">
            <a:extLst>
              <a:ext uri="{FF2B5EF4-FFF2-40B4-BE49-F238E27FC236}">
                <a16:creationId xmlns:a16="http://schemas.microsoft.com/office/drawing/2014/main" id="{6C98BBC6-4C01-359D-5AE6-A4BE23452B89}"/>
              </a:ext>
            </a:extLst>
          </p:cNvPr>
          <p:cNvSpPr txBox="1">
            <a:spLocks/>
          </p:cNvSpPr>
          <p:nvPr/>
        </p:nvSpPr>
        <p:spPr>
          <a:xfrm>
            <a:off x="911456" y="5545198"/>
            <a:ext cx="5948875" cy="346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ИНФОРМАЦИЯ О ЗНАЧИМЫХ СОБЫТИЯХ ПОСЛЕ ОТЧЕТНОЙ ДАТЫ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2ADC5C-F624-7302-1461-6F5AC7468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5486602"/>
            <a:ext cx="405559" cy="405559"/>
          </a:xfrm>
          <a:prstGeom prst="rect">
            <a:avLst/>
          </a:prstGeom>
        </p:spPr>
      </p:pic>
      <p:sp>
        <p:nvSpPr>
          <p:cNvPr id="16" name="Объект 22">
            <a:extLst>
              <a:ext uri="{FF2B5EF4-FFF2-40B4-BE49-F238E27FC236}">
                <a16:creationId xmlns:a16="http://schemas.microsoft.com/office/drawing/2014/main" id="{49D8B680-4F11-46B1-94D2-9B411427A329}"/>
              </a:ext>
            </a:extLst>
          </p:cNvPr>
          <p:cNvSpPr txBox="1">
            <a:spLocks/>
          </p:cNvSpPr>
          <p:nvPr/>
        </p:nvSpPr>
        <p:spPr>
          <a:xfrm>
            <a:off x="808133" y="5743798"/>
            <a:ext cx="7990656" cy="71588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3 августа 2023 года агентство АКРА </a:t>
            </a:r>
            <a:r>
              <a:rPr lang="ru-RU" dirty="0">
                <a:cs typeface="Calibri" panose="020F0502020204030204" pitchFamily="34" charset="0"/>
                <a:hlinkClick r:id="rId6"/>
              </a:rPr>
              <a:t>подтвердило</a:t>
            </a:r>
            <a:r>
              <a:rPr lang="ru-RU" dirty="0">
                <a:cs typeface="Calibri" panose="020F0502020204030204" pitchFamily="34" charset="0"/>
              </a:rPr>
              <a:t> кредитный рейтинг Компании на уровне «AA+(RU)» с прогнозом «Стабильный».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12 июля 2023 года рейтинговое агентство AK&amp;M </a:t>
            </a:r>
            <a:r>
              <a:rPr lang="ru-RU" dirty="0">
                <a:cs typeface="Calibri" panose="020F0502020204030204" pitchFamily="34" charset="0"/>
                <a:hlinkClick r:id="rId7"/>
              </a:rPr>
              <a:t>подтвердило</a:t>
            </a:r>
            <a:r>
              <a:rPr lang="ru-RU" dirty="0">
                <a:cs typeface="Calibri" panose="020F0502020204030204" pitchFamily="34" charset="0"/>
              </a:rPr>
              <a:t> «Россети Северо-Запад» высший рейтинг нефинансовой (в области устойчивого развития) отчетности по итогам 2022 года на уровне - </a:t>
            </a:r>
            <a:r>
              <a:rPr lang="en-US" dirty="0">
                <a:cs typeface="Calibri" panose="020F0502020204030204" pitchFamily="34" charset="0"/>
              </a:rPr>
              <a:t>RESG 1</a:t>
            </a:r>
            <a:r>
              <a:rPr lang="ru-RU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Объект 22">
            <a:extLst>
              <a:ext uri="{FF2B5EF4-FFF2-40B4-BE49-F238E27FC236}">
                <a16:creationId xmlns:a16="http://schemas.microsoft.com/office/drawing/2014/main" id="{0491B413-B664-3B4C-07FF-D6AB51726C2B}"/>
              </a:ext>
            </a:extLst>
          </p:cNvPr>
          <p:cNvSpPr txBox="1">
            <a:spLocks/>
          </p:cNvSpPr>
          <p:nvPr/>
        </p:nvSpPr>
        <p:spPr>
          <a:xfrm>
            <a:off x="843189" y="3838098"/>
            <a:ext cx="8064896" cy="1498844"/>
          </a:xfrm>
          <a:prstGeom prst="rect">
            <a:avLst/>
          </a:prstGeom>
          <a:noFill/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На Петербургском международном экономическом форуме генеральный директор «Россети Северо-Запад» Артем </a:t>
            </a:r>
            <a:r>
              <a:rPr lang="ru-RU" dirty="0" err="1">
                <a:cs typeface="Calibri" panose="020F0502020204030204" pitchFamily="34" charset="0"/>
              </a:rPr>
              <a:t>Пидник</a:t>
            </a:r>
            <a:r>
              <a:rPr lang="ru-RU" dirty="0">
                <a:cs typeface="Calibri" panose="020F0502020204030204" pitchFamily="34" charset="0"/>
              </a:rPr>
              <a:t> и директор подразделения «Инфраструктурные облигации» ДОМ.РФ Александр Аксаков подписали соглашение о сотрудничестве. Документ закрепляет намерение сторон проработать возможность льготного финансирования региональных проектов ПАО «Россети Северо-Запад». Инфраструктурные облигации ДОМ.РФ — уникальный для России механизм финансирования, совмещающий меры господдержки и рыночные инструменты.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Также на Петербургском международном экономическом форуме были подписаны соглашения о сотрудничестве по развитию электроснабжения и повышению энергоэффективности в Архангельской области и Республики Коми и о сотрудничестве в части создания особых экономических зон и крупных инвестиционных проектов с «Корпорацией развития Вологодской области». </a:t>
            </a:r>
            <a:endParaRPr lang="ru-RU" dirty="0" smtClean="0">
              <a:cs typeface="Calibri" panose="020F0502020204030204" pitchFamily="34" charset="0"/>
            </a:endParaRP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endParaRPr lang="ru-RU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ФИНАНСОВЫЕ ПОКАЗАТЕЛИ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EE8246F6-C29E-4191-8E1B-CF5FA57F7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64197" y="796973"/>
            <a:ext cx="3424227" cy="538162"/>
          </a:xfrm>
        </p:spPr>
        <p:txBody>
          <a:bodyPr/>
          <a:lstStyle/>
          <a:p>
            <a:r>
              <a:rPr lang="ru-RU" sz="1300" b="1" dirty="0"/>
              <a:t>КОНСОЛИДИРОВАННЫЕ ФИНАНСОВЫЕ РЕЗУЛЬТАТЫ, МЛН РУБ.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D51FDC02-F033-4216-BFD5-9D76CECB187C}"/>
              </a:ext>
            </a:extLst>
          </p:cNvPr>
          <p:cNvSpPr txBox="1">
            <a:spLocks/>
          </p:cNvSpPr>
          <p:nvPr/>
        </p:nvSpPr>
        <p:spPr>
          <a:xfrm>
            <a:off x="250454" y="843665"/>
            <a:ext cx="3908822" cy="2924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ОБЩАЯ ИНФОРМАЦИЯ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6832DCD-77AE-4F8E-9C4F-E45E1E06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45017"/>
              </p:ext>
            </p:extLst>
          </p:nvPr>
        </p:nvGraphicFramePr>
        <p:xfrm>
          <a:off x="4932040" y="1373629"/>
          <a:ext cx="4014744" cy="3230975"/>
        </p:xfrm>
        <a:graphic>
          <a:graphicData uri="http://schemas.openxmlformats.org/drawingml/2006/table">
            <a:tbl>
              <a:tblPr/>
              <a:tblGrid>
                <a:gridCol w="22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6M 202</a:t>
                      </a:r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6M 202</a:t>
                      </a:r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Изм.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Выручка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25 789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29 624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3 835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Операционные расходы*, в т. ч.: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(23 960)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(27 630)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(3 670)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Переменные затраты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(11 750)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(13 340)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(1 590)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Постоянные затраты**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(9 805)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(11 832)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(2 027)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Амортизация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(2 405)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(2 484)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(79)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92075" indent="-92075" algn="l" defTabSz="685800" rtl="0" eaLnBrk="1" fontAlgn="ctr" latinLnBrk="0" hangingPunct="1">
                        <a:tabLst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 Резерв под ожидаемые кредитные убытки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26,7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625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Чистые прочие доходы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489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639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905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Операционная прибыль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2 318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2 633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315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Прибыль до налогообложения 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1 158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1 968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810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EBITDA**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*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4 667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5 210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Рентабельность по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, 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18,10%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17,59%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-0,51%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Прибыль за период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869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1 537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668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Чистый долг****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13 812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8 710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5 102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Объект 12">
            <a:extLst>
              <a:ext uri="{FF2B5EF4-FFF2-40B4-BE49-F238E27FC236}">
                <a16:creationId xmlns:a16="http://schemas.microsoft.com/office/drawing/2014/main" id="{8E3D73A3-4B24-47FE-A8AA-A26DF92C9AC8}"/>
              </a:ext>
            </a:extLst>
          </p:cNvPr>
          <p:cNvSpPr txBox="1">
            <a:spLocks/>
          </p:cNvSpPr>
          <p:nvPr/>
        </p:nvSpPr>
        <p:spPr>
          <a:xfrm>
            <a:off x="197216" y="1136113"/>
            <a:ext cx="4438745" cy="25809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algn="just"/>
            <a:r>
              <a:rPr lang="ru-RU" sz="1200" dirty="0"/>
              <a:t>28 августа 2023 г. консолидированная финансовая отчетность Общества по МСФО за 6 месяцев 2023 года опубликована  на сайте Общества в сети Интернет </a:t>
            </a:r>
            <a:r>
              <a:rPr lang="en-US" sz="1200" dirty="0"/>
              <a:t>https://rosseti-sz.ru</a:t>
            </a:r>
            <a:r>
              <a:rPr lang="ru-RU" sz="1200" dirty="0"/>
              <a:t> в соответствии с требованиями п.7 ст.4 208-ФЗ.</a:t>
            </a:r>
          </a:p>
          <a:p>
            <a:pPr marL="84138" algn="just">
              <a:spcBef>
                <a:spcPts val="0"/>
              </a:spcBef>
            </a:pPr>
            <a:r>
              <a:rPr lang="ru-RU" sz="1200" dirty="0"/>
              <a:t>В состав консолидированной финансовой отчетности Общества </a:t>
            </a:r>
            <a:br>
              <a:rPr lang="ru-RU" sz="1200" dirty="0"/>
            </a:br>
            <a:r>
              <a:rPr lang="ru-RU" sz="1200" dirty="0"/>
              <a:t>за 6 месяцев 2023 года включены показатели деятельности </a:t>
            </a:r>
            <a:br>
              <a:rPr lang="ru-RU" sz="1200" dirty="0"/>
            </a:br>
            <a:r>
              <a:rPr lang="ru-RU" sz="1200" dirty="0"/>
              <a:t>ПАО «Россети Северо-Запад» и следующих дочерних обществ: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Псковэнергоагент</a:t>
            </a:r>
            <a:r>
              <a:rPr lang="ru-RU" sz="1200" dirty="0"/>
              <a:t>», 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Псковэнергосбыт</a:t>
            </a:r>
            <a:r>
              <a:rPr lang="ru-RU" sz="1200" dirty="0"/>
              <a:t>»,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Энергосервис</a:t>
            </a:r>
            <a:r>
              <a:rPr lang="ru-RU" sz="1200" dirty="0"/>
              <a:t> Северо-Запада».</a:t>
            </a:r>
          </a:p>
          <a:p>
            <a:pPr marL="84138" algn="just">
              <a:spcBef>
                <a:spcPts val="300"/>
              </a:spcBef>
            </a:pPr>
            <a:r>
              <a:rPr lang="ru-RU" sz="1200" dirty="0"/>
              <a:t>Дочернее общество ОАО «Лесная сказка» было ликвидировано </a:t>
            </a:r>
            <a:br>
              <a:rPr lang="ru-RU" sz="1200" dirty="0"/>
            </a:br>
            <a:r>
              <a:rPr lang="ru-RU" sz="1200" dirty="0"/>
              <a:t>07 апреля 2023 года. Выбытие дочернего общества не оказало существенного влияния на финансовые результаты Группы.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37CCD-26F5-077D-F4E1-46B3F8E46C12}"/>
              </a:ext>
            </a:extLst>
          </p:cNvPr>
          <p:cNvSpPr txBox="1"/>
          <p:nvPr/>
        </p:nvSpPr>
        <p:spPr>
          <a:xfrm>
            <a:off x="197216" y="4199227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Рост выручки на 3 835 млн</a:t>
            </a:r>
            <a:r>
              <a:rPr lang="en-US" sz="1200" dirty="0"/>
              <a:t> </a:t>
            </a:r>
            <a:r>
              <a:rPr lang="ru-RU" sz="1200" dirty="0"/>
              <a:t>руб. </a:t>
            </a:r>
            <a:r>
              <a:rPr lang="en-US" sz="1200" dirty="0"/>
              <a:t> </a:t>
            </a:r>
            <a:r>
              <a:rPr lang="ru-RU" sz="1200" dirty="0"/>
              <a:t>обусловлен  индексацией тарифов на передачу электроэнергии выше прогнозных значений, ростом выручки от  реализации электроэнергии и технологического  присоединения.</a:t>
            </a:r>
          </a:p>
          <a:p>
            <a:pPr algn="just"/>
            <a:r>
              <a:rPr lang="ru-RU" sz="1200" dirty="0"/>
              <a:t>Увеличение операционных расходов на 3 670 млн руб. произошло по переменным затратам в части расходов на электроэнергию для компенсации потерь и затратам на услуги по передаче электроэнергии. Рост постоянных затрат обусловлен ростом расходов на вознаграждения работников за счет индексации  ФОТ. </a:t>
            </a:r>
          </a:p>
          <a:p>
            <a:pPr algn="just"/>
            <a:r>
              <a:rPr lang="ru-RU" sz="1200" dirty="0"/>
              <a:t>Рост чистых прочих доходов на 150 млн руб. за счет увеличения  доходов от компенсации расходов по переустройству электросетевых объектов общества по инициативе третьих лиц  в  Мурманском филиале.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4C706-5BE6-EB46-66C6-872982EC884F}"/>
              </a:ext>
            </a:extLst>
          </p:cNvPr>
          <p:cNvSpPr txBox="1"/>
          <p:nvPr/>
        </p:nvSpPr>
        <p:spPr>
          <a:xfrm>
            <a:off x="197216" y="373756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ОСНОВНЫЕ ФАКТОРЫ ИЗМЕНЕНИЯ КЛЮЧЕВЫХ ФИНАНСОВЫХ РЕЗУЛЬТАТОВ</a:t>
            </a:r>
          </a:p>
        </p:txBody>
      </p:sp>
      <p:sp>
        <p:nvSpPr>
          <p:cNvPr id="8" name="Text Box 61">
            <a:extLst>
              <a:ext uri="{FF2B5EF4-FFF2-40B4-BE49-F238E27FC236}">
                <a16:creationId xmlns:a16="http://schemas.microsoft.com/office/drawing/2014/main" id="{4A9082DD-FD7D-C945-E463-510951AB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5054040"/>
            <a:ext cx="3870728" cy="1125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С учетом резерва под ожидаемые кредитные убытки.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Без учета амортизации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*** EBITDA = Прибыль/убыток до налогообложения + Амортизация + % к уплате по займам, аренде + убыток от обесценения.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**** Чистый долг, без учета обязательств по аренде.</a:t>
            </a:r>
          </a:p>
        </p:txBody>
      </p:sp>
    </p:spTree>
    <p:extLst>
      <p:ext uri="{BB962C8B-B14F-4D97-AF65-F5344CB8AC3E}">
        <p14:creationId xmlns:p14="http://schemas.microsoft.com/office/powerpoint/2010/main" val="185769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0D46411-43E0-7919-3FC0-B03E640EB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891942"/>
              </p:ext>
            </p:extLst>
          </p:nvPr>
        </p:nvGraphicFramePr>
        <p:xfrm>
          <a:off x="4715441" y="1290191"/>
          <a:ext cx="3807473" cy="259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4585145" y="946506"/>
            <a:ext cx="3908822" cy="538162"/>
          </a:xfrm>
        </p:spPr>
        <p:txBody>
          <a:bodyPr/>
          <a:lstStyle/>
          <a:p>
            <a:r>
              <a:rPr lang="ru-RU" sz="1300" b="1" dirty="0"/>
              <a:t>ПЕРЕДАЧА И ПОТЕРИ ЭЛЕКТРОЭНЕРГИИ, МЛН КВТ∙Ч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ОПЕРАЦИОННЫЕ РЕЗУЛЬТАТЫ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03F4E5DA-5945-4EDF-AFA1-B38663C7B715}"/>
              </a:ext>
            </a:extLst>
          </p:cNvPr>
          <p:cNvSpPr txBox="1">
            <a:spLocks/>
          </p:cNvSpPr>
          <p:nvPr/>
        </p:nvSpPr>
        <p:spPr>
          <a:xfrm>
            <a:off x="404487" y="946506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ОПЕРАЦИОННЫХ РЕЗУЛЬТАТОВ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8C205255-8D5A-4E58-A726-0B3355E71920}"/>
              </a:ext>
            </a:extLst>
          </p:cNvPr>
          <p:cNvSpPr txBox="1">
            <a:spLocks/>
          </p:cNvSpPr>
          <p:nvPr/>
        </p:nvSpPr>
        <p:spPr>
          <a:xfrm>
            <a:off x="4585145" y="3857813"/>
            <a:ext cx="4021782" cy="3459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ОТПУСК ИЗ СЕТИ И НАДЕЖНОСТЬ ЭНЕРГОСНАБЖЕНИЯ, МЛН КВТ∙Ч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959DBCC5-A307-4F62-93A4-6CE51EC6BAE2}"/>
              </a:ext>
            </a:extLst>
          </p:cNvPr>
          <p:cNvSpPr txBox="1">
            <a:spLocks/>
          </p:cNvSpPr>
          <p:nvPr/>
        </p:nvSpPr>
        <p:spPr>
          <a:xfrm>
            <a:off x="404487" y="3887160"/>
            <a:ext cx="3908822" cy="2975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КОЛИЧЕСТВО ТЕХНОЛОГИЧЕСКИХ ПРИСОЕДИНЕНИЙ</a:t>
            </a:r>
          </a:p>
        </p:txBody>
      </p:sp>
      <p:sp>
        <p:nvSpPr>
          <p:cNvPr id="52" name="Text Box 61">
            <a:extLst>
              <a:ext uri="{FF2B5EF4-FFF2-40B4-BE49-F238E27FC236}">
                <a16:creationId xmlns:a16="http://schemas.microsoft.com/office/drawing/2014/main" id="{2EEBC07F-F9B1-48BD-BCF8-4B960002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6423"/>
            <a:ext cx="414466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Величина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отпуска из сети приведена в границах балансовой принадлежности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2C0F232-2530-439C-9F7B-F4D5FC5A12A1}"/>
              </a:ext>
            </a:extLst>
          </p:cNvPr>
          <p:cNvGrpSpPr/>
          <p:nvPr/>
        </p:nvGrpSpPr>
        <p:grpSpPr>
          <a:xfrm>
            <a:off x="113663" y="3887160"/>
            <a:ext cx="3826077" cy="2361581"/>
            <a:chOff x="141468" y="4578012"/>
            <a:chExt cx="3672408" cy="1621795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E01A85A7-9A88-4FCE-9893-D2ABA4F732E7}"/>
                </a:ext>
              </a:extLst>
            </p:cNvPr>
            <p:cNvGrpSpPr/>
            <p:nvPr/>
          </p:nvGrpSpPr>
          <p:grpSpPr>
            <a:xfrm>
              <a:off x="141468" y="4578012"/>
              <a:ext cx="3672408" cy="1621795"/>
              <a:chOff x="141468" y="4578012"/>
              <a:chExt cx="3672408" cy="1621795"/>
            </a:xfrm>
          </p:grpSpPr>
          <p:graphicFrame>
            <p:nvGraphicFramePr>
              <p:cNvPr id="31" name="Диаграмма 30">
                <a:extLst>
                  <a:ext uri="{FF2B5EF4-FFF2-40B4-BE49-F238E27FC236}">
                    <a16:creationId xmlns:a16="http://schemas.microsoft.com/office/drawing/2014/main" id="{67BB5E06-E08F-4740-87B1-ABCF56076E4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75441646"/>
                  </p:ext>
                </p:extLst>
              </p:nvPr>
            </p:nvGraphicFramePr>
            <p:xfrm>
              <a:off x="141468" y="4578012"/>
              <a:ext cx="3672408" cy="16217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126313FB-CF38-444C-A209-B5C232834824}"/>
                  </a:ext>
                </a:extLst>
              </p:cNvPr>
              <p:cNvGrpSpPr/>
              <p:nvPr/>
            </p:nvGrpSpPr>
            <p:grpSpPr>
              <a:xfrm>
                <a:off x="1623186" y="4936225"/>
                <a:ext cx="843371" cy="372122"/>
                <a:chOff x="2252901" y="1619462"/>
                <a:chExt cx="843371" cy="372122"/>
              </a:xfrm>
            </p:grpSpPr>
            <p:cxnSp>
              <p:nvCxnSpPr>
                <p:cNvPr id="33" name="Прямая со стрелкой 32">
                  <a:extLst>
                    <a:ext uri="{FF2B5EF4-FFF2-40B4-BE49-F238E27FC236}">
                      <a16:creationId xmlns:a16="http://schemas.microsoft.com/office/drawing/2014/main" id="{9A623DB3-E0C9-4F64-9F92-1709E33667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52901" y="1778772"/>
                  <a:ext cx="843371" cy="120244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34" name="Овал 33">
                  <a:extLst>
                    <a:ext uri="{FF2B5EF4-FFF2-40B4-BE49-F238E27FC236}">
                      <a16:creationId xmlns:a16="http://schemas.microsoft.com/office/drawing/2014/main" id="{0985BA03-9607-46CF-8705-557C0DA02AA2}"/>
                    </a:ext>
                  </a:extLst>
                </p:cNvPr>
                <p:cNvSpPr/>
                <p:nvPr/>
              </p:nvSpPr>
              <p:spPr>
                <a:xfrm>
                  <a:off x="2420266" y="1619462"/>
                  <a:ext cx="491041" cy="372122"/>
                </a:xfrm>
                <a:prstGeom prst="ellipse">
                  <a:avLst/>
                </a:prstGeom>
                <a:pattFill prst="ltUpDiag">
                  <a:fgClr>
                    <a:sysClr val="window" lastClr="FFFFFF"/>
                  </a:fgClr>
                  <a:bgClr>
                    <a:sysClr val="window" lastClr="FFFFFF"/>
                  </a:bgClr>
                </a:patt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endParaRPr>
                </a:p>
              </p:txBody>
            </p:sp>
          </p:grpSp>
        </p:grp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13F420E7-64FA-44C7-9A9F-420F2BF459D4}"/>
                </a:ext>
              </a:extLst>
            </p:cNvPr>
            <p:cNvSpPr/>
            <p:nvPr/>
          </p:nvSpPr>
          <p:spPr>
            <a:xfrm>
              <a:off x="1623187" y="5044968"/>
              <a:ext cx="843370" cy="173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accent1"/>
                  </a:solidFill>
                  <a:cs typeface="Helvetica"/>
                  <a:sym typeface="Calibri"/>
                </a:rPr>
                <a:t>+11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19" name="Объект 12">
            <a:extLst>
              <a:ext uri="{FF2B5EF4-FFF2-40B4-BE49-F238E27FC236}">
                <a16:creationId xmlns:a16="http://schemas.microsoft.com/office/drawing/2014/main" id="{BC043A76-EC86-4627-8933-26D3B24639D8}"/>
              </a:ext>
            </a:extLst>
          </p:cNvPr>
          <p:cNvSpPr txBox="1">
            <a:spLocks/>
          </p:cNvSpPr>
          <p:nvPr/>
        </p:nvSpPr>
        <p:spPr>
          <a:xfrm>
            <a:off x="415956" y="1495186"/>
            <a:ext cx="3807474" cy="23021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Снижение объема отпуска электроэнергии (-188 млн кВтч.). Снижение обусловлено снижением объема потребления по лесной и горной отрасли в связи с сокращением рынков сбыта продукции на фоне введенных санкций.</a:t>
            </a:r>
          </a:p>
          <a:p>
            <a:pPr algn="just" defTabSz="914400" hangingPunct="0">
              <a:spcBef>
                <a:spcPts val="300"/>
              </a:spcBef>
              <a:buClrTx/>
              <a:buSzTx/>
              <a:defRPr/>
            </a:pPr>
            <a:endParaRPr lang="ru-RU" sz="13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 defTabSz="914400" hangingPunct="0">
              <a:spcBef>
                <a:spcPts val="300"/>
              </a:spcBef>
              <a:buClrTx/>
              <a:buSzTx/>
              <a:defRPr/>
            </a:pP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Увеличение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объема присоединенной мощности на 17 МВт связано с ростом исполненных договоров в категории свыше 670 кВт.</a:t>
            </a:r>
          </a:p>
          <a:p>
            <a:pPr algn="just" defTabSz="914400" hangingPunct="0">
              <a:spcBef>
                <a:spcPts val="300"/>
              </a:spcBef>
              <a:buClrTx/>
              <a:buSzTx/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  <a:sym typeface="Calibri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BA9CC02-ABF5-66C6-31AB-1157A834E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837367"/>
              </p:ext>
            </p:extLst>
          </p:nvPr>
        </p:nvGraphicFramePr>
        <p:xfrm>
          <a:off x="4558856" y="4270588"/>
          <a:ext cx="4310664" cy="23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8D1FAEB-BDAA-8184-48A3-4F19639C5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415413"/>
              </p:ext>
            </p:extLst>
          </p:nvPr>
        </p:nvGraphicFramePr>
        <p:xfrm>
          <a:off x="3572630" y="1305604"/>
          <a:ext cx="31683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4B761C4-7CBF-437B-B2C4-0C405A214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368014"/>
              </p:ext>
            </p:extLst>
          </p:nvPr>
        </p:nvGraphicFramePr>
        <p:xfrm>
          <a:off x="119847" y="1307954"/>
          <a:ext cx="3689329" cy="240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СТРУКТУРА ВЫРУЧКИ 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DinTextCondPro-Medium"/>
              <a:sym typeface="PFDinTextCondPro-Medium"/>
            </a:endParaRP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B41BB294-67D5-4360-B5A3-106A6F8494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0" y="946593"/>
            <a:ext cx="3908822" cy="538162"/>
          </a:xfrm>
        </p:spPr>
        <p:txBody>
          <a:bodyPr/>
          <a:lstStyle/>
          <a:p>
            <a:r>
              <a:rPr lang="ru-RU" sz="1300" b="1" dirty="0"/>
              <a:t>СТРУКТУРА ВЫРУЧКИ ПО ВИДАМ ДЕЯТЕЛЬНОСТИ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CF075D67-44A9-4AB3-9497-806EBA7A4E92}"/>
              </a:ext>
            </a:extLst>
          </p:cNvPr>
          <p:cNvSpPr txBox="1">
            <a:spLocks/>
          </p:cNvSpPr>
          <p:nvPr/>
        </p:nvSpPr>
        <p:spPr>
          <a:xfrm>
            <a:off x="280828" y="937211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ВЫРУЧКА, МЛН РУБ.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352A9A24-B3D9-49E8-BCE7-2CE143B094F1}"/>
              </a:ext>
            </a:extLst>
          </p:cNvPr>
          <p:cNvSpPr txBox="1">
            <a:spLocks/>
          </p:cNvSpPr>
          <p:nvPr/>
        </p:nvSpPr>
        <p:spPr>
          <a:xfrm>
            <a:off x="4572000" y="3937561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ВЫРУЧКИ</a:t>
            </a:r>
          </a:p>
        </p:txBody>
      </p:sp>
      <p:sp>
        <p:nvSpPr>
          <p:cNvPr id="25" name="Текст 6">
            <a:extLst>
              <a:ext uri="{FF2B5EF4-FFF2-40B4-BE49-F238E27FC236}">
                <a16:creationId xmlns:a16="http://schemas.microsoft.com/office/drawing/2014/main" id="{C1B122F6-3D50-45E5-B4D0-6C11F4C4077F}"/>
              </a:ext>
            </a:extLst>
          </p:cNvPr>
          <p:cNvSpPr txBox="1">
            <a:spLocks/>
          </p:cNvSpPr>
          <p:nvPr/>
        </p:nvSpPr>
        <p:spPr>
          <a:xfrm>
            <a:off x="280828" y="3937561"/>
            <a:ext cx="470250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НВВ И СРЕДНИЙ ТАРИФ НА УСЛУГИ ПО ПЕРЕДАЧЕ Э/Э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5144BB-FD3A-4244-A226-34E212AD2858}"/>
              </a:ext>
            </a:extLst>
          </p:cNvPr>
          <p:cNvSpPr/>
          <p:nvPr/>
        </p:nvSpPr>
        <p:spPr>
          <a:xfrm>
            <a:off x="4470247" y="3507292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6М 2022</a:t>
            </a:r>
            <a:endParaRPr kumimoji="0" lang="ru-RU" sz="10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55D0E11D-23B9-4326-ADA5-57406443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39369"/>
              </p:ext>
            </p:extLst>
          </p:nvPr>
        </p:nvGraphicFramePr>
        <p:xfrm>
          <a:off x="119847" y="4404641"/>
          <a:ext cx="4184512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71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66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2021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2022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6М 2023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5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7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Россети</a:t>
                      </a:r>
                      <a:endParaRPr lang="ru-RU" sz="11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Северо-Запад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25 850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1 450,87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27 251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1 522,82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31 621</a:t>
                      </a:r>
                      <a:endParaRPr lang="ru-RU" sz="11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1 710,56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2012CBF-A4D9-4223-B220-D8D1E41D119B}"/>
              </a:ext>
            </a:extLst>
          </p:cNvPr>
          <p:cNvGrpSpPr/>
          <p:nvPr/>
        </p:nvGrpSpPr>
        <p:grpSpPr>
          <a:xfrm>
            <a:off x="1369987" y="1515179"/>
            <a:ext cx="1152128" cy="534255"/>
            <a:chOff x="1949518" y="1408296"/>
            <a:chExt cx="1152128" cy="534255"/>
          </a:xfrm>
        </p:grpSpPr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DF210060-C3C1-4CF3-B877-02958189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518" y="1558090"/>
              <a:ext cx="1152128" cy="2046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2F045709-A96C-4A05-BA0C-93E444623162}"/>
                </a:ext>
              </a:extLst>
            </p:cNvPr>
            <p:cNvSpPr/>
            <p:nvPr/>
          </p:nvSpPr>
          <p:spPr>
            <a:xfrm>
              <a:off x="2230503" y="1408296"/>
              <a:ext cx="583922" cy="534255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7454AEE-11A9-4F94-9425-4F9D9AD8C5B8}"/>
                </a:ext>
              </a:extLst>
            </p:cNvPr>
            <p:cNvSpPr/>
            <p:nvPr/>
          </p:nvSpPr>
          <p:spPr>
            <a:xfrm>
              <a:off x="2177683" y="1562989"/>
              <a:ext cx="689562" cy="2528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+14,9%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 </a:t>
              </a:r>
            </a:p>
          </p:txBody>
        </p:sp>
      </p:grp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D22C23CC-076D-4227-91EF-01241321D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66732"/>
              </p:ext>
            </p:extLst>
          </p:nvPr>
        </p:nvGraphicFramePr>
        <p:xfrm>
          <a:off x="5910207" y="1246113"/>
          <a:ext cx="3438263" cy="24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AC8AC2-72B4-9651-7E40-A3C5B119897F}"/>
              </a:ext>
            </a:extLst>
          </p:cNvPr>
          <p:cNvSpPr/>
          <p:nvPr/>
        </p:nvSpPr>
        <p:spPr>
          <a:xfrm>
            <a:off x="6210248" y="3489631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6М 2023</a:t>
            </a:r>
            <a:endParaRPr kumimoji="0" lang="ru-RU" sz="10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</p:txBody>
      </p:sp>
      <p:sp>
        <p:nvSpPr>
          <p:cNvPr id="2" name="Объект 12">
            <a:extLst>
              <a:ext uri="{FF2B5EF4-FFF2-40B4-BE49-F238E27FC236}">
                <a16:creationId xmlns:a16="http://schemas.microsoft.com/office/drawing/2014/main" id="{0ACA3ABB-FF08-ABEF-DB4F-F610D4DAA1B0}"/>
              </a:ext>
            </a:extLst>
          </p:cNvPr>
          <p:cNvSpPr txBox="1">
            <a:spLocks/>
          </p:cNvSpPr>
          <p:nvPr/>
        </p:nvSpPr>
        <p:spPr>
          <a:xfrm>
            <a:off x="4572001" y="4404641"/>
            <a:ext cx="4291172" cy="19083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sym typeface="Calibri"/>
              </a:rPr>
              <a:t>Выручка за 6М 2023 года составила 29 624 млн руб., что выше факта прошлого года на 3 835 млн руб. (или 14,9%), что обусловлено:</a:t>
            </a:r>
          </a:p>
          <a:p>
            <a:pPr marL="171450" lvl="2" indent="-171450" algn="just">
              <a:spcBef>
                <a:spcPts val="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r>
              <a:rPr lang="ru-RU" dirty="0">
                <a:sym typeface="Calibri"/>
              </a:rPr>
              <a:t>ростом выручки от услуг по передаче электроэнергии на 2 852 млн руб. за счет индексации тарифов;</a:t>
            </a:r>
          </a:p>
          <a:p>
            <a:pPr marL="171450" lvl="2" indent="-171450" algn="just">
              <a:spcBef>
                <a:spcPts val="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r>
              <a:rPr lang="ru-RU" dirty="0">
                <a:sym typeface="Calibri"/>
              </a:rPr>
              <a:t>ростом выручки от реализации электроэнергии на 833 млн руб.;</a:t>
            </a:r>
          </a:p>
          <a:p>
            <a:pPr marL="171450" lvl="2" indent="-171450" algn="just">
              <a:spcBef>
                <a:spcPts val="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r>
              <a:rPr lang="ru-RU" dirty="0">
                <a:sym typeface="Calibri"/>
              </a:rPr>
              <a:t>ростом выручки от услуг по технологическому присоединению на 125 млн руб.;</a:t>
            </a:r>
          </a:p>
          <a:p>
            <a:pPr marL="171450" lvl="2" indent="-171450" algn="just">
              <a:spcBef>
                <a:spcPts val="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r>
              <a:rPr lang="ru-RU" dirty="0">
                <a:sym typeface="Calibri"/>
              </a:rPr>
              <a:t>ростом прочей выручки на 25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90071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3ED34380-5605-48F8-B84C-9E886F087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683635"/>
              </p:ext>
            </p:extLst>
          </p:nvPr>
        </p:nvGraphicFramePr>
        <p:xfrm>
          <a:off x="5053216" y="4038983"/>
          <a:ext cx="3342012" cy="239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УСЛОВНО-ПЕРЕМЕННЫЕ ЗАТРАТЫ</a:t>
            </a:r>
          </a:p>
        </p:txBody>
      </p:sp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F76E3E3D-A6E9-45A5-BFB2-372E70A9A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45195"/>
              </p:ext>
            </p:extLst>
          </p:nvPr>
        </p:nvGraphicFramePr>
        <p:xfrm>
          <a:off x="334224" y="1316467"/>
          <a:ext cx="4410840" cy="1863912"/>
        </p:xfrm>
        <a:graphic>
          <a:graphicData uri="http://schemas.openxmlformats.org/drawingml/2006/table">
            <a:tbl>
              <a:tblPr/>
              <a:tblGrid>
                <a:gridCol w="204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21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6М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6М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Услуги по передаче электроэнергии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6 964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7 949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985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14,1%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для продажи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2 510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2 773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10,5%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для компенсации технологических потерь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2 276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2 619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343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15,1%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Итого переменные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11 750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13 341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1 591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</a:t>
                      </a: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13,5%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BC960F65-9D66-499F-A61B-4B5D8F555833}"/>
              </a:ext>
            </a:extLst>
          </p:cNvPr>
          <p:cNvGraphicFramePr>
            <a:graphicFrameLocks/>
          </p:cNvGraphicFramePr>
          <p:nvPr/>
        </p:nvGraphicFramePr>
        <p:xfrm>
          <a:off x="5053216" y="129398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Текст 6">
            <a:extLst>
              <a:ext uri="{FF2B5EF4-FFF2-40B4-BE49-F238E27FC236}">
                <a16:creationId xmlns:a16="http://schemas.microsoft.com/office/drawing/2014/main" id="{C32876AF-DDCF-4936-9343-10357155E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3216" y="976915"/>
            <a:ext cx="3908822" cy="538162"/>
          </a:xfrm>
        </p:spPr>
        <p:txBody>
          <a:bodyPr/>
          <a:lstStyle/>
          <a:p>
            <a:r>
              <a:rPr lang="ru-RU" sz="1300" b="1" dirty="0"/>
              <a:t>УСЛУГИ ПО ПЕРЕДАЧЕ ЭЛЕКТРОЭНЕРГИИ, МЛН РУБ.</a:t>
            </a:r>
          </a:p>
        </p:txBody>
      </p:sp>
      <p:sp>
        <p:nvSpPr>
          <p:cNvPr id="59" name="Текст 6">
            <a:extLst>
              <a:ext uri="{FF2B5EF4-FFF2-40B4-BE49-F238E27FC236}">
                <a16:creationId xmlns:a16="http://schemas.microsoft.com/office/drawing/2014/main" id="{B4BD2D49-076D-41C0-898B-E4A79365E45A}"/>
              </a:ext>
            </a:extLst>
          </p:cNvPr>
          <p:cNvSpPr txBox="1">
            <a:spLocks/>
          </p:cNvSpPr>
          <p:nvPr/>
        </p:nvSpPr>
        <p:spPr>
          <a:xfrm>
            <a:off x="334224" y="94329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УСЛОВНО-ПЕРЕМЕННЫЕ ЗАТРАТЫ</a:t>
            </a:r>
          </a:p>
        </p:txBody>
      </p:sp>
      <p:sp>
        <p:nvSpPr>
          <p:cNvPr id="60" name="Текст 6">
            <a:extLst>
              <a:ext uri="{FF2B5EF4-FFF2-40B4-BE49-F238E27FC236}">
                <a16:creationId xmlns:a16="http://schemas.microsoft.com/office/drawing/2014/main" id="{3FFD9549-F3B5-45DC-8F28-E7BC44A97B8A}"/>
              </a:ext>
            </a:extLst>
          </p:cNvPr>
          <p:cNvSpPr txBox="1">
            <a:spLocks/>
          </p:cNvSpPr>
          <p:nvPr/>
        </p:nvSpPr>
        <p:spPr>
          <a:xfrm>
            <a:off x="5053216" y="3825564"/>
            <a:ext cx="369217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ЭЛЕКТРОЭНЕРГИЯ ДЛЯ КОМПЕНСАЦИИ ПОТЕРЬ, МЛН РУБ.</a:t>
            </a:r>
          </a:p>
        </p:txBody>
      </p:sp>
      <p:sp>
        <p:nvSpPr>
          <p:cNvPr id="61" name="Текст 6">
            <a:extLst>
              <a:ext uri="{FF2B5EF4-FFF2-40B4-BE49-F238E27FC236}">
                <a16:creationId xmlns:a16="http://schemas.microsoft.com/office/drawing/2014/main" id="{95D30933-A2FB-424E-94A1-4D53B0AC5594}"/>
              </a:ext>
            </a:extLst>
          </p:cNvPr>
          <p:cNvSpPr txBox="1">
            <a:spLocks/>
          </p:cNvSpPr>
          <p:nvPr/>
        </p:nvSpPr>
        <p:spPr>
          <a:xfrm>
            <a:off x="245134" y="3868879"/>
            <a:ext cx="418923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ПЕРЕМЕННЫХ ЗАТРАТ</a:t>
            </a:r>
          </a:p>
        </p:txBody>
      </p:sp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13B244FC-2312-41D5-B73C-BE5A4C85A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509941"/>
              </p:ext>
            </p:extLst>
          </p:nvPr>
        </p:nvGraphicFramePr>
        <p:xfrm>
          <a:off x="4934043" y="1353059"/>
          <a:ext cx="3461185" cy="237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BB73955-148A-4BED-B4EA-B479D77B3930}"/>
              </a:ext>
            </a:extLst>
          </p:cNvPr>
          <p:cNvGrpSpPr/>
          <p:nvPr/>
        </p:nvGrpSpPr>
        <p:grpSpPr>
          <a:xfrm>
            <a:off x="6256899" y="1661392"/>
            <a:ext cx="815474" cy="560974"/>
            <a:chOff x="7043363" y="1332694"/>
            <a:chExt cx="815474" cy="560974"/>
          </a:xfrm>
        </p:grpSpPr>
        <p:cxnSp>
          <p:nvCxnSpPr>
            <p:cNvPr id="66" name="Прямая со стрелкой 65">
              <a:extLst>
                <a:ext uri="{FF2B5EF4-FFF2-40B4-BE49-F238E27FC236}">
                  <a16:creationId xmlns:a16="http://schemas.microsoft.com/office/drawing/2014/main" id="{8D72CDEC-A662-4760-B0DD-FF9F4F5E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363" y="1494427"/>
              <a:ext cx="815474" cy="3327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58D6221-D64C-4858-8749-0C0496BDBE87}"/>
                </a:ext>
              </a:extLst>
            </p:cNvPr>
            <p:cNvGrpSpPr/>
            <p:nvPr/>
          </p:nvGrpSpPr>
          <p:grpSpPr>
            <a:xfrm>
              <a:off x="7053352" y="1332694"/>
              <a:ext cx="726481" cy="560974"/>
              <a:chOff x="7053352" y="1332694"/>
              <a:chExt cx="726481" cy="560974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D06C4145-14BD-4E75-A117-9370A0E2598F}"/>
                  </a:ext>
                </a:extLst>
              </p:cNvPr>
              <p:cNvSpPr/>
              <p:nvPr/>
            </p:nvSpPr>
            <p:spPr>
              <a:xfrm>
                <a:off x="7127324" y="1332694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36E0108D-C1CC-475C-9B07-17E9F157589E}"/>
                  </a:ext>
                </a:extLst>
              </p:cNvPr>
              <p:cNvSpPr/>
              <p:nvPr/>
            </p:nvSpPr>
            <p:spPr>
              <a:xfrm>
                <a:off x="7053352" y="1494426"/>
                <a:ext cx="726481" cy="2528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rPr>
                  <a:t>+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rPr>
                  <a:t>14,1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rPr>
                  <a:t>%</a:t>
                </a:r>
              </a:p>
            </p:txBody>
          </p:sp>
        </p:grp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0A0D557-F644-400A-BBAB-9DCA944FC5BE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7DAFFA8-B649-4C50-B244-6AE190F44C9B}"/>
              </a:ext>
            </a:extLst>
          </p:cNvPr>
          <p:cNvGrpSpPr/>
          <p:nvPr/>
        </p:nvGrpSpPr>
        <p:grpSpPr>
          <a:xfrm rot="1875034">
            <a:off x="6328179" y="4623522"/>
            <a:ext cx="792088" cy="560974"/>
            <a:chOff x="7103529" y="3676416"/>
            <a:chExt cx="792088" cy="560974"/>
          </a:xfrm>
        </p:grpSpPr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FA45538C-4916-4743-8B4E-EF4051986D98}"/>
                </a:ext>
              </a:extLst>
            </p:cNvPr>
            <p:cNvCxnSpPr>
              <a:cxnSpLocks/>
            </p:cNvCxnSpPr>
            <p:nvPr/>
          </p:nvCxnSpPr>
          <p:spPr>
            <a:xfrm rot="19724966" flipV="1">
              <a:off x="7103529" y="3837948"/>
              <a:ext cx="792088" cy="23533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6A140DCE-FAF8-4751-BC45-473C925B403E}"/>
                </a:ext>
              </a:extLst>
            </p:cNvPr>
            <p:cNvGrpSpPr/>
            <p:nvPr/>
          </p:nvGrpSpPr>
          <p:grpSpPr>
            <a:xfrm>
              <a:off x="7107265" y="3676416"/>
              <a:ext cx="638316" cy="560974"/>
              <a:chOff x="7107265" y="3676416"/>
              <a:chExt cx="638316" cy="560974"/>
            </a:xfrm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43395B61-8AF8-4293-B329-D3686D85DFFC}"/>
                  </a:ext>
                </a:extLst>
              </p:cNvPr>
              <p:cNvSpPr/>
              <p:nvPr/>
            </p:nvSpPr>
            <p:spPr>
              <a:xfrm>
                <a:off x="7116960" y="3676416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80C45909-7D63-4830-B39E-C3DDDAC63260}"/>
                  </a:ext>
                </a:extLst>
              </p:cNvPr>
              <p:cNvSpPr/>
              <p:nvPr/>
            </p:nvSpPr>
            <p:spPr>
              <a:xfrm rot="19724966">
                <a:off x="7107265" y="3835782"/>
                <a:ext cx="638316" cy="2466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solidFill>
                      <a:schemeClr val="accent1"/>
                    </a:solidFill>
                    <a:cs typeface="Helvetica"/>
                    <a:sym typeface="Calibri"/>
                  </a:rPr>
                  <a:t>+15,1%</a:t>
                </a:r>
              </a:p>
            </p:txBody>
          </p:sp>
        </p:grp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BDC61DC-858B-4FF1-B7CA-C0D5C8FD0F96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2" name="Объект 12">
            <a:extLst>
              <a:ext uri="{FF2B5EF4-FFF2-40B4-BE49-F238E27FC236}">
                <a16:creationId xmlns:a16="http://schemas.microsoft.com/office/drawing/2014/main" id="{3D08F657-4078-AE0B-A84A-0345BACADC48}"/>
              </a:ext>
            </a:extLst>
          </p:cNvPr>
          <p:cNvSpPr txBox="1">
            <a:spLocks/>
          </p:cNvSpPr>
          <p:nvPr/>
        </p:nvSpPr>
        <p:spPr>
          <a:xfrm>
            <a:off x="265064" y="4363726"/>
            <a:ext cx="4246539" cy="1798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 smtClean="0">
                <a:sym typeface="Calibri"/>
              </a:rPr>
              <a:t>1. </a:t>
            </a:r>
            <a:r>
              <a:rPr lang="ru-RU" sz="1200" dirty="0"/>
              <a:t>Увеличение услуг на передачу электроэнергии на 985 млн руб., </a:t>
            </a:r>
            <a:br>
              <a:rPr lang="ru-RU" sz="1200" dirty="0"/>
            </a:br>
            <a:r>
              <a:rPr lang="ru-RU" sz="1200" dirty="0"/>
              <a:t>в том числе за счет индексации тарифа  на услуги по передаче электроэнергии </a:t>
            </a:r>
            <a:r>
              <a:rPr lang="ru-RU" sz="1200" dirty="0" smtClean="0"/>
              <a:t>ПАО </a:t>
            </a:r>
            <a:r>
              <a:rPr lang="ru-RU" sz="1200" dirty="0"/>
              <a:t>«Россети», (как организации по управлению ЕНЭС) с 01.05.2023.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 smtClean="0">
                <a:sym typeface="Calibri"/>
              </a:rPr>
              <a:t>2</a:t>
            </a:r>
            <a:r>
              <a:rPr lang="ru-RU" dirty="0">
                <a:sym typeface="Calibri"/>
              </a:rPr>
              <a:t>. Увеличение электроэнергии для продажи на 263 млн руб.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tabLst>
                <a:tab pos="182563" algn="l"/>
              </a:tabLst>
              <a:defRPr/>
            </a:pPr>
            <a:r>
              <a:rPr lang="ru-RU" dirty="0">
                <a:sym typeface="Calibri"/>
              </a:rPr>
              <a:t>3. Увеличение затрат на покупку потерь электроэнергии произошло за счет увеличения фактической цены.</a:t>
            </a:r>
          </a:p>
        </p:txBody>
      </p:sp>
    </p:spTree>
    <p:extLst>
      <p:ext uri="{BB962C8B-B14F-4D97-AF65-F5344CB8AC3E}">
        <p14:creationId xmlns:p14="http://schemas.microsoft.com/office/powerpoint/2010/main" val="413317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3E4A39-0DDB-E182-E7C8-9D1AF69F0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920321"/>
              </p:ext>
            </p:extLst>
          </p:nvPr>
        </p:nvGraphicFramePr>
        <p:xfrm>
          <a:off x="5206255" y="1386620"/>
          <a:ext cx="3367395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УСЛОВНО-ПОСТОЯННЫЕ ЗАТРАТЫ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6D439882-3C19-4B74-A7F8-950BBC14C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879031"/>
              </p:ext>
            </p:extLst>
          </p:nvPr>
        </p:nvGraphicFramePr>
        <p:xfrm>
          <a:off x="159148" y="4278655"/>
          <a:ext cx="3528392" cy="228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1D5FEFB-79FD-459C-8FC8-B59359707A6C}"/>
              </a:ext>
            </a:extLst>
          </p:cNvPr>
          <p:cNvGrpSpPr/>
          <p:nvPr/>
        </p:nvGrpSpPr>
        <p:grpSpPr>
          <a:xfrm>
            <a:off x="6457904" y="1924782"/>
            <a:ext cx="864096" cy="489834"/>
            <a:chOff x="7021974" y="1095851"/>
            <a:chExt cx="864096" cy="489834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F94E6C07-BA3F-4169-BF55-54DE3465F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8C44B3A-C6A0-4AF2-A7A6-855AF04EE1A8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0442112-FC02-440A-96EC-DDC39A4F0A6B}"/>
                </a:ext>
              </a:extLst>
            </p:cNvPr>
            <p:cNvSpPr/>
            <p:nvPr/>
          </p:nvSpPr>
          <p:spPr>
            <a:xfrm>
              <a:off x="7112700" y="1241118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cs typeface="Helvetica"/>
                  <a:sym typeface="Calibri"/>
                </a:rPr>
                <a:t>+20,6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33" name="Текст 6">
            <a:extLst>
              <a:ext uri="{FF2B5EF4-FFF2-40B4-BE49-F238E27FC236}">
                <a16:creationId xmlns:a16="http://schemas.microsoft.com/office/drawing/2014/main" id="{C1B222DA-9DC3-4434-9517-D39C1F6431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9969" y="925689"/>
            <a:ext cx="3670463" cy="538162"/>
          </a:xfrm>
        </p:spPr>
        <p:txBody>
          <a:bodyPr/>
          <a:lstStyle/>
          <a:p>
            <a:r>
              <a:rPr lang="ru-RU" sz="1300" b="1" dirty="0"/>
              <a:t>РАСХОДЫ НА ВОЗНАГРАЖДЕНИЯ РАБОТНИКАМ, МЛН РУБ.</a:t>
            </a: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79A85F0B-46F3-48B3-B881-82BE08CAF9CA}"/>
              </a:ext>
            </a:extLst>
          </p:cNvPr>
          <p:cNvSpPr txBox="1">
            <a:spLocks/>
          </p:cNvSpPr>
          <p:nvPr/>
        </p:nvSpPr>
        <p:spPr>
          <a:xfrm>
            <a:off x="217818" y="954391"/>
            <a:ext cx="3908822" cy="25063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УСЛОВНО-ПОСТОЯННЫЕ ЗАТРАТЫ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CDD6EBFC-5A48-4B75-A926-1792AF785372}"/>
              </a:ext>
            </a:extLst>
          </p:cNvPr>
          <p:cNvSpPr txBox="1">
            <a:spLocks/>
          </p:cNvSpPr>
          <p:nvPr/>
        </p:nvSpPr>
        <p:spPr>
          <a:xfrm>
            <a:off x="4789968" y="4277600"/>
            <a:ext cx="4210133" cy="10249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ПОСТОЯННЫХ ЗАТРАТ</a:t>
            </a:r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B82E5116-3C7C-44CB-8831-735924CA0ED7}"/>
              </a:ext>
            </a:extLst>
          </p:cNvPr>
          <p:cNvSpPr txBox="1">
            <a:spLocks/>
          </p:cNvSpPr>
          <p:nvPr/>
        </p:nvSpPr>
        <p:spPr>
          <a:xfrm>
            <a:off x="217818" y="4157381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ПРОЧИЕ ОПЕРАЦИОННЫЕ РАСХОДЫ, МЛН РУБ.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5E9745-DF19-49EF-94A2-7154DB97946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AC8A61F3-682D-4589-A093-B963F00B2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83438"/>
              </p:ext>
            </p:extLst>
          </p:nvPr>
        </p:nvGraphicFramePr>
        <p:xfrm>
          <a:off x="217818" y="1205024"/>
          <a:ext cx="4447917" cy="2426970"/>
        </p:xfrm>
        <a:graphic>
          <a:graphicData uri="http://schemas.openxmlformats.org/drawingml/2006/table">
            <a:tbl>
              <a:tblPr/>
              <a:tblGrid>
                <a:gridCol w="206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6М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6М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Расходы на вознаграждения работникам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6 949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8 378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+1 429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+20,6%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Услуги по ремонту и техническому обслуживанию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308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+22,7%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Налоги и сборы, кроме налога на прибыль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+29,7%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Покупная электро- и теплоэнергия для собственных нужд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242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+28,7%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Прочие материальные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1 143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1 444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+301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+26,3%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Прочие операционные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1 099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1 233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+134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+12,2%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Итого постоянные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9 805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11 832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+2 027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+20,7%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5538DBA-9D1C-7BF0-417C-D617ED20BF57}"/>
              </a:ext>
            </a:extLst>
          </p:cNvPr>
          <p:cNvGrpSpPr/>
          <p:nvPr/>
        </p:nvGrpSpPr>
        <p:grpSpPr>
          <a:xfrm>
            <a:off x="1491296" y="4638905"/>
            <a:ext cx="864096" cy="489834"/>
            <a:chOff x="7021974" y="1095851"/>
            <a:chExt cx="864096" cy="489834"/>
          </a:xfrm>
        </p:grpSpPr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B9606419-7925-C7D1-BC50-E53F9BAF8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20D76D66-2DCF-EED5-2A46-29C1FCE87A9B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7AC4AB6-96EE-CCF7-B2F8-DDA61FF0A9FE}"/>
                </a:ext>
              </a:extLst>
            </p:cNvPr>
            <p:cNvSpPr/>
            <p:nvPr/>
          </p:nvSpPr>
          <p:spPr>
            <a:xfrm>
              <a:off x="7112700" y="1241118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cs typeface="Helvetica"/>
                  <a:sym typeface="Calibri"/>
                </a:rPr>
                <a:t>+12,2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BF5E75-94D9-2AA1-AF43-15BF3A16CFCC}"/>
              </a:ext>
            </a:extLst>
          </p:cNvPr>
          <p:cNvSpPr txBox="1"/>
          <p:nvPr/>
        </p:nvSpPr>
        <p:spPr>
          <a:xfrm>
            <a:off x="4665735" y="4638905"/>
            <a:ext cx="4212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sz="1200" dirty="0">
                <a:sym typeface="Calibri"/>
              </a:rPr>
              <a:t>Прирост постоянных затрат составил 20,7%, в основном за счет значительного роста по статье «Расходы на вознаграждения работникам»  на сумму 1 429 млн руб. из-за индексации ФОТ.  </a:t>
            </a:r>
          </a:p>
        </p:txBody>
      </p:sp>
    </p:spTree>
    <p:extLst>
      <p:ext uri="{BB962C8B-B14F-4D97-AF65-F5344CB8AC3E}">
        <p14:creationId xmlns:p14="http://schemas.microsoft.com/office/powerpoint/2010/main" val="340934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Тема Offic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91573B8295504984C4DFA24272A576" ma:contentTypeVersion="13" ma:contentTypeDescription="Создание документа." ma:contentTypeScope="" ma:versionID="287ed226fa945b9936ede58c7e7c874b">
  <xsd:schema xmlns:xsd="http://www.w3.org/2001/XMLSchema" xmlns:xs="http://www.w3.org/2001/XMLSchema" xmlns:p="http://schemas.microsoft.com/office/2006/metadata/properties" xmlns:ns3="1fc64fa4-ea6c-450d-b592-d23cd0ee3298" xmlns:ns4="446af7a5-f900-4c7b-8b1f-a845790708d4" targetNamespace="http://schemas.microsoft.com/office/2006/metadata/properties" ma:root="true" ma:fieldsID="a3eea9b5dbf75c72d637d8c859a95aa6" ns3:_="" ns4:_="">
    <xsd:import namespace="1fc64fa4-ea6c-450d-b592-d23cd0ee3298"/>
    <xsd:import namespace="446af7a5-f900-4c7b-8b1f-a845790708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4fa4-ea6c-450d-b592-d23cd0ee32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af7a5-f900-4c7b-8b1f-a8457907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76E0B-8416-42EC-8342-3ECA00C31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64fa4-ea6c-450d-b592-d23cd0ee3298"/>
    <ds:schemaRef ds:uri="446af7a5-f900-4c7b-8b1f-a84579070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8DAE57-4387-4511-886C-46BBC20D720F}">
  <ds:schemaRefs>
    <ds:schemaRef ds:uri="http://schemas.microsoft.com/office/2006/metadata/properties"/>
    <ds:schemaRef ds:uri="http://purl.org/dc/dcmitype/"/>
    <ds:schemaRef ds:uri="446af7a5-f900-4c7b-8b1f-a845790708d4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fc64fa4-ea6c-450d-b592-d23cd0ee329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9C9AE8-5915-4AC6-AC21-368A17D89F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55572</TotalTime>
  <Words>2268</Words>
  <Application>Microsoft Office PowerPoint</Application>
  <PresentationFormat>Экран (4:3)</PresentationFormat>
  <Paragraphs>383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Arial Narrow</vt:lpstr>
      <vt:lpstr>Calibri</vt:lpstr>
      <vt:lpstr>Helvetica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PFDinTextCondPro-Regular</vt:lpstr>
      <vt:lpstr>Times New Roman</vt:lpstr>
      <vt:lpstr>Wingdings</vt:lpstr>
      <vt:lpstr>FSK</vt:lpstr>
      <vt:lpstr>КОНСОЛИДИРОВАННЫЕ ФИНАНСОВЫЕ РЕЗУЛЬТАТЫ ПО МСФО ГРУППЫ КОМПАНИЙ ПАО «РОССЕТИ СЕВЕРО-ЗАПАД»  ЗА 6 МЕСЯЦЕВ 2023 ГОДА</vt:lpstr>
      <vt:lpstr>ЗАЯВЛЕНИЕ ОБ ОГРАНИЧЕНИИ ОТВЕТСТВЕННОСТИ</vt:lpstr>
      <vt:lpstr>О КОМПАНИИ</vt:lpstr>
      <vt:lpstr>ОСНОВНЫЕ СОБЫТИЯ ЗА 6 МЕСЯЦЕВ 2023 ГОДА</vt:lpstr>
      <vt:lpstr>КЛЮЧЕВЫЕ ФИНАНСОВЫЕ ПОКАЗАТЕЛИ</vt:lpstr>
      <vt:lpstr>ОПЕРАЦИОННЫЕ РЕЗУЛЬТАТЫ</vt:lpstr>
      <vt:lpstr>СТРУКТУРА ВЫРУЧКИ </vt:lpstr>
      <vt:lpstr>УСЛОВНО-ПЕРЕМЕННЫЕ ЗАТРАТЫ</vt:lpstr>
      <vt:lpstr>УСЛОВНО-ПОСТОЯННЫЕ ЗАТРАТЫ</vt:lpstr>
      <vt:lpstr>EBITDA И ФОРМИРОВАНИЕ ПРИБЫЛИ</vt:lpstr>
      <vt:lpstr>ИНВЕСТИЦИОННАЯ ПРОГРАММА: ИСТОЧНИКИ ФИНАНСИРОВАНИЯ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Карпович Наталья Владимировна</cp:lastModifiedBy>
  <cp:revision>301</cp:revision>
  <dcterms:created xsi:type="dcterms:W3CDTF">2021-07-14T14:22:53Z</dcterms:created>
  <dcterms:modified xsi:type="dcterms:W3CDTF">2023-09-18T10:12:19Z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0x010100E091573B8295504984C4DFA24272A576</vt:lpwstr>
  </property>
</Properties>
</file>